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65" r:id="rId3"/>
    <p:sldId id="367" r:id="rId4"/>
    <p:sldId id="376" r:id="rId5"/>
    <p:sldId id="468" r:id="rId6"/>
    <p:sldId id="469" r:id="rId7"/>
    <p:sldId id="470" r:id="rId8"/>
    <p:sldId id="471" r:id="rId9"/>
    <p:sldId id="462" r:id="rId10"/>
    <p:sldId id="463" r:id="rId11"/>
    <p:sldId id="453" r:id="rId12"/>
    <p:sldId id="361" r:id="rId13"/>
    <p:sldId id="427" r:id="rId14"/>
    <p:sldId id="342" r:id="rId15"/>
    <p:sldId id="406" r:id="rId16"/>
    <p:sldId id="466" r:id="rId17"/>
    <p:sldId id="443" r:id="rId18"/>
    <p:sldId id="435" r:id="rId19"/>
    <p:sldId id="340" r:id="rId20"/>
    <p:sldId id="460" r:id="rId21"/>
    <p:sldId id="454" r:id="rId22"/>
    <p:sldId id="473" r:id="rId23"/>
    <p:sldId id="459" r:id="rId24"/>
    <p:sldId id="464" r:id="rId25"/>
    <p:sldId id="430" r:id="rId26"/>
    <p:sldId id="467" r:id="rId27"/>
    <p:sldId id="377" r:id="rId28"/>
    <p:sldId id="449" r:id="rId29"/>
    <p:sldId id="465" r:id="rId30"/>
    <p:sldId id="362" r:id="rId31"/>
    <p:sldId id="472" r:id="rId32"/>
    <p:sldId id="439" r:id="rId33"/>
    <p:sldId id="420" r:id="rId34"/>
    <p:sldId id="415" r:id="rId35"/>
    <p:sldId id="416" r:id="rId36"/>
    <p:sldId id="355"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85941" autoAdjust="0"/>
  </p:normalViewPr>
  <p:slideViewPr>
    <p:cSldViewPr>
      <p:cViewPr varScale="1">
        <p:scale>
          <a:sx n="62" d="100"/>
          <a:sy n="62" d="100"/>
        </p:scale>
        <p:origin x="165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soi413\My%20Documents\Consultancy\2015\Weather%20data%20Edbasto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cs-CZ" dirty="0"/>
              <a:t>Směr větru  </a:t>
            </a:r>
            <a:r>
              <a:rPr lang="en-US" dirty="0"/>
              <a:t>% h/</a:t>
            </a:r>
            <a:r>
              <a:rPr lang="cs-CZ" dirty="0"/>
              <a:t>rok</a:t>
            </a:r>
            <a:r>
              <a:rPr lang="cs-CZ" baseline="0" dirty="0"/>
              <a:t> </a:t>
            </a:r>
            <a:r>
              <a:rPr lang="en-US" dirty="0"/>
              <a:t>- </a:t>
            </a:r>
            <a:r>
              <a:rPr lang="en-US" dirty="0" err="1"/>
              <a:t>Edgbaston</a:t>
            </a:r>
            <a:r>
              <a:rPr lang="en-US" dirty="0"/>
              <a:t> </a:t>
            </a:r>
          </a:p>
        </c:rich>
      </c:tx>
      <c:layout>
        <c:manualLayout>
          <c:xMode val="edge"/>
          <c:yMode val="edge"/>
          <c:x val="0.22670144356955396"/>
          <c:y val="2.7777777777777863E-2"/>
        </c:manualLayout>
      </c:layout>
      <c:overlay val="0"/>
    </c:title>
    <c:autoTitleDeleted val="0"/>
    <c:plotArea>
      <c:layout/>
      <c:radarChart>
        <c:radarStyle val="marker"/>
        <c:varyColors val="0"/>
        <c:ser>
          <c:idx val="0"/>
          <c:order val="0"/>
          <c:tx>
            <c:v>Wind direction</c:v>
          </c:tx>
          <c:marker>
            <c:symbol val="none"/>
          </c:marker>
          <c:dLbls>
            <c:delete val="1"/>
          </c:dLbls>
          <c:cat>
            <c:strRef>
              <c:f>Sheet1!$E$3:$P$3</c:f>
              <c:strCache>
                <c:ptCount val="12"/>
                <c:pt idx="0">
                  <c:v>N</c:v>
                </c:pt>
                <c:pt idx="1">
                  <c:v>NNE</c:v>
                </c:pt>
                <c:pt idx="2">
                  <c:v>ENE</c:v>
                </c:pt>
                <c:pt idx="3">
                  <c:v>E</c:v>
                </c:pt>
                <c:pt idx="4">
                  <c:v>ESE</c:v>
                </c:pt>
                <c:pt idx="5">
                  <c:v>SSE</c:v>
                </c:pt>
                <c:pt idx="6">
                  <c:v>S</c:v>
                </c:pt>
                <c:pt idx="7">
                  <c:v>SSW</c:v>
                </c:pt>
                <c:pt idx="8">
                  <c:v>WSW</c:v>
                </c:pt>
                <c:pt idx="9">
                  <c:v>W</c:v>
                </c:pt>
                <c:pt idx="10">
                  <c:v>WNW</c:v>
                </c:pt>
                <c:pt idx="11">
                  <c:v>NNW</c:v>
                </c:pt>
              </c:strCache>
            </c:strRef>
          </c:cat>
          <c:val>
            <c:numRef>
              <c:f>Sheet1!$E$12:$P$12</c:f>
              <c:numCache>
                <c:formatCode>General</c:formatCode>
                <c:ptCount val="12"/>
                <c:pt idx="0">
                  <c:v>4.5999999999999996</c:v>
                </c:pt>
                <c:pt idx="1">
                  <c:v>4.9000000000000004</c:v>
                </c:pt>
                <c:pt idx="2">
                  <c:v>6.1</c:v>
                </c:pt>
                <c:pt idx="3">
                  <c:v>4.9000000000000004</c:v>
                </c:pt>
                <c:pt idx="4">
                  <c:v>3.8</c:v>
                </c:pt>
                <c:pt idx="5">
                  <c:v>4.9000000000000004</c:v>
                </c:pt>
                <c:pt idx="6">
                  <c:v>8.5</c:v>
                </c:pt>
                <c:pt idx="7">
                  <c:v>12.4</c:v>
                </c:pt>
                <c:pt idx="8">
                  <c:v>13</c:v>
                </c:pt>
                <c:pt idx="9">
                  <c:v>10.200000000000001</c:v>
                </c:pt>
                <c:pt idx="10">
                  <c:v>7.9</c:v>
                </c:pt>
                <c:pt idx="11">
                  <c:v>8.6</c:v>
                </c:pt>
              </c:numCache>
            </c:numRef>
          </c:val>
          <c:extLst>
            <c:ext xmlns:c16="http://schemas.microsoft.com/office/drawing/2014/chart" uri="{C3380CC4-5D6E-409C-BE32-E72D297353CC}">
              <c16:uniqueId val="{00000000-502B-4B4A-BC0F-121A53C71555}"/>
            </c:ext>
          </c:extLst>
        </c:ser>
        <c:dLbls>
          <c:showLegendKey val="0"/>
          <c:showVal val="1"/>
          <c:showCatName val="0"/>
          <c:showSerName val="0"/>
          <c:showPercent val="0"/>
          <c:showBubbleSize val="0"/>
        </c:dLbls>
        <c:axId val="649418752"/>
        <c:axId val="643862464"/>
      </c:radarChart>
      <c:catAx>
        <c:axId val="649418752"/>
        <c:scaling>
          <c:orientation val="minMax"/>
        </c:scaling>
        <c:delete val="0"/>
        <c:axPos val="b"/>
        <c:majorGridlines/>
        <c:numFmt formatCode="General" sourceLinked="0"/>
        <c:majorTickMark val="none"/>
        <c:minorTickMark val="none"/>
        <c:tickLblPos val="nextTo"/>
        <c:spPr>
          <a:ln w="9525">
            <a:noFill/>
          </a:ln>
        </c:spPr>
        <c:txPr>
          <a:bodyPr/>
          <a:lstStyle/>
          <a:p>
            <a:pPr>
              <a:defRPr sz="1400" b="1"/>
            </a:pPr>
            <a:endParaRPr lang="cs-CZ"/>
          </a:p>
        </c:txPr>
        <c:crossAx val="643862464"/>
        <c:crosses val="autoZero"/>
        <c:auto val="1"/>
        <c:lblAlgn val="ctr"/>
        <c:lblOffset val="100"/>
        <c:noMultiLvlLbl val="0"/>
      </c:catAx>
      <c:valAx>
        <c:axId val="643862464"/>
        <c:scaling>
          <c:orientation val="minMax"/>
        </c:scaling>
        <c:delete val="0"/>
        <c:axPos val="l"/>
        <c:majorGridlines/>
        <c:numFmt formatCode="General" sourceLinked="1"/>
        <c:majorTickMark val="none"/>
        <c:minorTickMark val="none"/>
        <c:tickLblPos val="nextTo"/>
        <c:crossAx val="649418752"/>
        <c:crosses val="autoZero"/>
        <c:crossBetween val="between"/>
      </c:valAx>
    </c:plotArea>
    <c:legend>
      <c:legendPos val="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C2ADB77-58F7-42BC-805B-68186CDEAAB9}" type="datetimeFigureOut">
              <a:rPr lang="en-US"/>
              <a:pPr>
                <a:defRPr/>
              </a:pPr>
              <a:t>4/4/2018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22BDE15-A2DC-4F14-8504-78D5BE1C2523}" type="slidenum">
              <a:rPr lang="en-GB"/>
              <a:pPr>
                <a:defRPr/>
              </a:pPr>
              <a:t>‹#›</a:t>
            </a:fld>
            <a:endParaRPr lang="en-GB"/>
          </a:p>
        </p:txBody>
      </p:sp>
    </p:spTree>
    <p:extLst>
      <p:ext uri="{BB962C8B-B14F-4D97-AF65-F5344CB8AC3E}">
        <p14:creationId xmlns:p14="http://schemas.microsoft.com/office/powerpoint/2010/main" val="3826171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Five important</a:t>
            </a:r>
            <a:r>
              <a:rPr lang="en-GB" baseline="0" dirty="0"/>
              <a:t> aspects of </a:t>
            </a:r>
            <a:r>
              <a:rPr lang="en-GB" baseline="0" dirty="0" err="1"/>
              <a:t>youngstock</a:t>
            </a:r>
            <a:r>
              <a:rPr lang="en-GB" baseline="0" dirty="0"/>
              <a:t> systems that influence growth and health</a:t>
            </a:r>
            <a:endParaRPr lang="en-GB" dirty="0"/>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2</a:t>
            </a:fld>
            <a:endParaRPr lang="en-GB"/>
          </a:p>
        </p:txBody>
      </p:sp>
    </p:spTree>
    <p:extLst>
      <p:ext uri="{BB962C8B-B14F-4D97-AF65-F5344CB8AC3E}">
        <p14:creationId xmlns:p14="http://schemas.microsoft.com/office/powerpoint/2010/main" val="1715074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all know that animals produce moisture but there are many ways of managing this such as providing adequate drainage and keep the bedding dry. The example in the photo is from a farm that has having trouble with this shed, the relatively simple solution to cut a drain into the concrete floor.</a:t>
            </a:r>
          </a:p>
          <a:p>
            <a:endParaRPr lang="en-GB" dirty="0"/>
          </a:p>
          <a:p>
            <a:r>
              <a:rPr lang="en-GB" dirty="0"/>
              <a:t>There are also lots of times that</a:t>
            </a:r>
            <a:r>
              <a:rPr lang="en-GB" baseline="0" dirty="0"/>
              <a:t> we end up adding extra moisture into the environment for example leaking drinkers or roofs. Gutters and down pipes that have become damaged and run water into a shed. Things which are common sense really but they do crop up time and time again.</a:t>
            </a:r>
            <a:endParaRPr lang="en-GB" dirty="0"/>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12</a:t>
            </a:fld>
            <a:endParaRPr lang="en-GB" dirty="0"/>
          </a:p>
        </p:txBody>
      </p:sp>
    </p:spTree>
    <p:extLst>
      <p:ext uri="{BB962C8B-B14F-4D97-AF65-F5344CB8AC3E}">
        <p14:creationId xmlns:p14="http://schemas.microsoft.com/office/powerpoint/2010/main" val="262865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Dry is also cold, and young calves are already ‘cold’, </a:t>
            </a:r>
          </a:p>
          <a:p>
            <a:r>
              <a:rPr lang="en-GB" dirty="0"/>
              <a:t>so a damp floor is adding to a reduction in the efficiency of the calf system</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13</a:t>
            </a:fld>
            <a:endParaRPr lang="en-GB"/>
          </a:p>
        </p:txBody>
      </p:sp>
    </p:spTree>
    <p:extLst>
      <p:ext uri="{BB962C8B-B14F-4D97-AF65-F5344CB8AC3E}">
        <p14:creationId xmlns:p14="http://schemas.microsoft.com/office/powerpoint/2010/main" val="4051252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15</a:t>
            </a:fld>
            <a:endParaRPr lang="en-GB"/>
          </a:p>
        </p:txBody>
      </p:sp>
    </p:spTree>
    <p:extLst>
      <p:ext uri="{BB962C8B-B14F-4D97-AF65-F5344CB8AC3E}">
        <p14:creationId xmlns:p14="http://schemas.microsoft.com/office/powerpoint/2010/main" val="1643621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Calves spend most time lying down, so the top surface of the bed must be dry otherwise energy losses will increase.</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16</a:t>
            </a:fld>
            <a:endParaRPr lang="en-GB"/>
          </a:p>
        </p:txBody>
      </p:sp>
    </p:spTree>
    <p:extLst>
      <p:ext uri="{BB962C8B-B14F-4D97-AF65-F5344CB8AC3E}">
        <p14:creationId xmlns:p14="http://schemas.microsoft.com/office/powerpoint/2010/main" val="3908853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floors drain</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17</a:t>
            </a:fld>
            <a:endParaRPr lang="en-GB"/>
          </a:p>
        </p:txBody>
      </p:sp>
    </p:spTree>
    <p:extLst>
      <p:ext uri="{BB962C8B-B14F-4D97-AF65-F5344CB8AC3E}">
        <p14:creationId xmlns:p14="http://schemas.microsoft.com/office/powerpoint/2010/main" val="2822910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Mixing calves of different ages, at different stages of immune competence, increases all the risks of infection </a:t>
            </a:r>
            <a:r>
              <a:rPr lang="en-GB" dirty="0" err="1"/>
              <a:t>presssure</a:t>
            </a:r>
            <a:r>
              <a:rPr lang="en-GB" dirty="0"/>
              <a:t>.</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Pneumonia has both short-term and lifelong financial impact</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19</a:t>
            </a:fld>
            <a:endParaRPr lang="en-GB"/>
          </a:p>
        </p:txBody>
      </p:sp>
    </p:spTree>
    <p:extLst>
      <p:ext uri="{BB962C8B-B14F-4D97-AF65-F5344CB8AC3E}">
        <p14:creationId xmlns:p14="http://schemas.microsoft.com/office/powerpoint/2010/main" val="3450365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Young calves are less able to keep particles from settling in the lungs than older calves.</a:t>
            </a:r>
          </a:p>
          <a:p>
            <a:r>
              <a:rPr lang="en-GB" dirty="0"/>
              <a:t>Yellow dots indicate parts of the lung where deposition rates are higher in young calves.</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20</a:t>
            </a:fld>
            <a:endParaRPr lang="en-GB"/>
          </a:p>
        </p:txBody>
      </p:sp>
    </p:spTree>
    <p:extLst>
      <p:ext uri="{BB962C8B-B14F-4D97-AF65-F5344CB8AC3E}">
        <p14:creationId xmlns:p14="http://schemas.microsoft.com/office/powerpoint/2010/main" val="548001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Fresh air is very good at killing things in the air!</a:t>
            </a:r>
          </a:p>
          <a:p>
            <a:r>
              <a:rPr lang="en-GB" dirty="0"/>
              <a:t>The graphs</a:t>
            </a:r>
            <a:r>
              <a:rPr lang="en-GB" baseline="0" dirty="0"/>
              <a:t> show (on left) the survival time of airborne virus in open air compared with enclosed air</a:t>
            </a:r>
          </a:p>
          <a:p>
            <a:r>
              <a:rPr lang="en-GB" baseline="0" dirty="0"/>
              <a:t>And graph (on right) the survival times influenced by particle size.</a:t>
            </a:r>
          </a:p>
          <a:p>
            <a:r>
              <a:rPr lang="en-GB" baseline="0" dirty="0"/>
              <a:t>Fresh air kills airborne viruses and bacteria 10-20 times faster than non-fresh air.</a:t>
            </a:r>
            <a:endParaRPr lang="en-GB" dirty="0"/>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21</a:t>
            </a:fld>
            <a:endParaRPr lang="en-GB"/>
          </a:p>
        </p:txBody>
      </p:sp>
    </p:spTree>
    <p:extLst>
      <p:ext uri="{BB962C8B-B14F-4D97-AF65-F5344CB8AC3E}">
        <p14:creationId xmlns:p14="http://schemas.microsoft.com/office/powerpoint/2010/main" val="287987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Too many facilities are not easy to clean.</a:t>
            </a:r>
          </a:p>
          <a:p>
            <a:r>
              <a:rPr lang="en-GB" dirty="0"/>
              <a:t>Too many facilities are never empty of livestock, and cannot be deep cleaned.</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3</a:t>
            </a:fld>
            <a:endParaRPr lang="en-GB"/>
          </a:p>
        </p:txBody>
      </p:sp>
    </p:spTree>
    <p:extLst>
      <p:ext uri="{BB962C8B-B14F-4D97-AF65-F5344CB8AC3E}">
        <p14:creationId xmlns:p14="http://schemas.microsoft.com/office/powerpoint/2010/main" val="2874787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Wind ventilates our buildings, and wind direction is predictable on an annual basis.</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22</a:t>
            </a:fld>
            <a:endParaRPr lang="en-GB"/>
          </a:p>
        </p:txBody>
      </p:sp>
    </p:spTree>
    <p:extLst>
      <p:ext uri="{BB962C8B-B14F-4D97-AF65-F5344CB8AC3E}">
        <p14:creationId xmlns:p14="http://schemas.microsoft.com/office/powerpoint/2010/main" val="1678821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wind ventilates our building most of the time, the design of the sidewall is very important.</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23</a:t>
            </a:fld>
            <a:endParaRPr lang="en-GB"/>
          </a:p>
        </p:txBody>
      </p:sp>
    </p:spTree>
    <p:extLst>
      <p:ext uri="{BB962C8B-B14F-4D97-AF65-F5344CB8AC3E}">
        <p14:creationId xmlns:p14="http://schemas.microsoft.com/office/powerpoint/2010/main" val="3121728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materials</a:t>
            </a:r>
            <a:r>
              <a:rPr lang="en-GB" baseline="0" dirty="0"/>
              <a:t> for the sidewalls have different properties.</a:t>
            </a:r>
            <a:endParaRPr lang="en-GB" dirty="0"/>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24</a:t>
            </a:fld>
            <a:endParaRPr lang="en-GB"/>
          </a:p>
        </p:txBody>
      </p:sp>
    </p:spTree>
    <p:extLst>
      <p:ext uri="{BB962C8B-B14F-4D97-AF65-F5344CB8AC3E}">
        <p14:creationId xmlns:p14="http://schemas.microsoft.com/office/powerpoint/2010/main" val="3043855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lines of boards = “Yorkshire Board”</a:t>
            </a:r>
          </a:p>
          <a:p>
            <a:r>
              <a:rPr lang="en-GB" dirty="0"/>
              <a:t>Best for exposed sites as wind, rain and snow cannot get directly through the cladding.</a:t>
            </a:r>
          </a:p>
          <a:p>
            <a:r>
              <a:rPr lang="en-GB" dirty="0"/>
              <a:t>BUT, it does allow fresh air through the building</a:t>
            </a:r>
            <a:r>
              <a:rPr lang="en-GB" baseline="0" dirty="0"/>
              <a:t> whilst reducing the air speed.</a:t>
            </a:r>
            <a:endParaRPr lang="en-GB" dirty="0"/>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25</a:t>
            </a:fld>
            <a:endParaRPr lang="en-GB"/>
          </a:p>
        </p:txBody>
      </p:sp>
    </p:spTree>
    <p:extLst>
      <p:ext uri="{BB962C8B-B14F-4D97-AF65-F5344CB8AC3E}">
        <p14:creationId xmlns:p14="http://schemas.microsoft.com/office/powerpoint/2010/main" val="3894331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Ventilation requires outlet in the roof for when wind speeds drop.</a:t>
            </a:r>
          </a:p>
          <a:p>
            <a:r>
              <a:rPr lang="en-GB" dirty="0"/>
              <a:t>No ventilation outlet = an increase in moisture and pathogen levels within a building</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26</a:t>
            </a:fld>
            <a:endParaRPr lang="en-GB"/>
          </a:p>
        </p:txBody>
      </p:sp>
    </p:spTree>
    <p:extLst>
      <p:ext uri="{BB962C8B-B14F-4D97-AF65-F5344CB8AC3E}">
        <p14:creationId xmlns:p14="http://schemas.microsoft.com/office/powerpoint/2010/main" val="77455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 increase in temperature inside most UK calf</a:t>
            </a:r>
            <a:r>
              <a:rPr lang="en-GB" baseline="0" dirty="0"/>
              <a:t> houses compared with outside temperatures</a:t>
            </a:r>
            <a:endParaRPr lang="en-GB" dirty="0"/>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27</a:t>
            </a:fld>
            <a:endParaRPr lang="en-GB"/>
          </a:p>
        </p:txBody>
      </p:sp>
    </p:spTree>
    <p:extLst>
      <p:ext uri="{BB962C8B-B14F-4D97-AF65-F5344CB8AC3E}">
        <p14:creationId xmlns:p14="http://schemas.microsoft.com/office/powerpoint/2010/main" val="2770658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a:t>
            </a:r>
            <a:r>
              <a:rPr lang="en-GB" baseline="0" dirty="0"/>
              <a:t> the wind stops blowing, ventilation of a shed will also stop unless the air temperature inside the building is higher than outside.</a:t>
            </a:r>
          </a:p>
          <a:p>
            <a:r>
              <a:rPr lang="en-GB" baseline="0" dirty="0"/>
              <a:t>Any increase in air temperature comes from body heat of the animals inside.  Calves do not produce enough body heat to achieve this, so mechanical ventilation is required.</a:t>
            </a:r>
            <a:endParaRPr lang="en-GB" dirty="0"/>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28</a:t>
            </a:fld>
            <a:endParaRPr lang="en-GB"/>
          </a:p>
        </p:txBody>
      </p:sp>
    </p:spTree>
    <p:extLst>
      <p:ext uri="{BB962C8B-B14F-4D97-AF65-F5344CB8AC3E}">
        <p14:creationId xmlns:p14="http://schemas.microsoft.com/office/powerpoint/2010/main" val="39653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stocking density will always increase the risk of transmitting infections.  Let some</a:t>
            </a:r>
            <a:r>
              <a:rPr lang="en-GB" baseline="0" dirty="0"/>
              <a:t> calves outside and release the pressure on all the calves</a:t>
            </a:r>
            <a:endParaRPr lang="en-GB" dirty="0"/>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29</a:t>
            </a:fld>
            <a:endParaRPr lang="en-GB"/>
          </a:p>
        </p:txBody>
      </p:sp>
    </p:spTree>
    <p:extLst>
      <p:ext uri="{BB962C8B-B14F-4D97-AF65-F5344CB8AC3E}">
        <p14:creationId xmlns:p14="http://schemas.microsoft.com/office/powerpoint/2010/main" val="2704374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Lower Critical temperature is the air temperature below which an animal has to divert additional energy towards keeping warm.</a:t>
            </a:r>
          </a:p>
          <a:p>
            <a:r>
              <a:rPr lang="en-GB" dirty="0"/>
              <a:t>Animals below their LCT cannot grow as fast as animals above their LCT.</a:t>
            </a:r>
          </a:p>
          <a:p>
            <a:r>
              <a:rPr lang="en-GB" dirty="0"/>
              <a:t>For young calves, the duration of time below LCT increase the risk of suppressing the efficiency of the immune system.</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30</a:t>
            </a:fld>
            <a:endParaRPr lang="en-GB"/>
          </a:p>
        </p:txBody>
      </p:sp>
    </p:spTree>
    <p:extLst>
      <p:ext uri="{BB962C8B-B14F-4D97-AF65-F5344CB8AC3E}">
        <p14:creationId xmlns:p14="http://schemas.microsoft.com/office/powerpoint/2010/main" val="2579477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254CDA9-A24A-4F2E-9D02-33B66CE4497D}" type="slidenum">
              <a:rPr lang="en-GB" smtClean="0"/>
              <a:pPr/>
              <a:t>31</a:t>
            </a:fld>
            <a:endParaRPr lang="en-GB"/>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p:spPr>
        <p:txBody>
          <a:bodyPr/>
          <a:lstStyle/>
          <a:p>
            <a:pPr eaLnBrk="1" hangingPunct="1"/>
            <a:r>
              <a:rPr lang="en-US" dirty="0"/>
              <a:t>The Lower Critical temperature (LCT)  is the air temperature below</a:t>
            </a:r>
            <a:r>
              <a:rPr lang="en-US" baseline="0" dirty="0"/>
              <a:t> which an animal has to divert additional energy towards keeping warm.</a:t>
            </a:r>
          </a:p>
          <a:p>
            <a:pPr eaLnBrk="1" hangingPunct="1"/>
            <a:r>
              <a:rPr lang="en-US" baseline="0" dirty="0"/>
              <a:t>LCT is heavily influenced by air speed and moisture levels, so that what a calf ‘feels’ is a combination of </a:t>
            </a:r>
          </a:p>
          <a:p>
            <a:pPr eaLnBrk="1" hangingPunct="1"/>
            <a:r>
              <a:rPr lang="en-US" baseline="0" dirty="0"/>
              <a:t>Air speed + dampness + air temperature.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Standards of hygiene in UK calf facilities do not respect the FACT that calves</a:t>
            </a:r>
            <a:r>
              <a:rPr lang="en-GB" baseline="0" dirty="0"/>
              <a:t> below 6 weeks of age are vulnerable to environmental factors.  </a:t>
            </a:r>
          </a:p>
          <a:p>
            <a:r>
              <a:rPr lang="en-GB" baseline="0" dirty="0"/>
              <a:t>Improve cleaning practices so that they are effective.</a:t>
            </a:r>
          </a:p>
          <a:p>
            <a:r>
              <a:rPr lang="en-GB" baseline="0" dirty="0"/>
              <a:t>Understand biofilm….</a:t>
            </a:r>
            <a:r>
              <a:rPr lang="en-GB" dirty="0"/>
              <a:t>Biofilm...............</a:t>
            </a:r>
            <a:r>
              <a:rPr lang="en-GB" baseline="0" dirty="0"/>
              <a:t> Repository for a number of relevant pathogens incl. Cryptosporidium, IBR......</a:t>
            </a:r>
            <a:endParaRPr lang="en-GB" dirty="0"/>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4</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Calves with jackets grow faster in cold weather.</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32</a:t>
            </a:fld>
            <a:endParaRPr lang="en-GB"/>
          </a:p>
        </p:txBody>
      </p:sp>
    </p:spTree>
    <p:extLst>
      <p:ext uri="{BB962C8B-B14F-4D97-AF65-F5344CB8AC3E}">
        <p14:creationId xmlns:p14="http://schemas.microsoft.com/office/powerpoint/2010/main" val="2142222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of Quartz linear heaters increased growth rates by 10% in young calves.</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33</a:t>
            </a:fld>
            <a:endParaRPr lang="en-GB"/>
          </a:p>
        </p:txBody>
      </p:sp>
    </p:spTree>
    <p:extLst>
      <p:ext uri="{BB962C8B-B14F-4D97-AF65-F5344CB8AC3E}">
        <p14:creationId xmlns:p14="http://schemas.microsoft.com/office/powerpoint/2010/main" val="1936273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Quartz linear heaters are safe and highly suitable for group housed calves in cold weather.</a:t>
            </a:r>
          </a:p>
          <a:p>
            <a:r>
              <a:rPr lang="en-GB" dirty="0"/>
              <a:t>Use max/minimum thermometers in calf housing to understand</a:t>
            </a:r>
            <a:r>
              <a:rPr lang="en-GB" baseline="0" dirty="0"/>
              <a:t> when calves need additional support.</a:t>
            </a:r>
            <a:endParaRPr lang="en-GB" dirty="0"/>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34</a:t>
            </a:fld>
            <a:endParaRPr lang="en-GB"/>
          </a:p>
        </p:txBody>
      </p:sp>
    </p:spTree>
    <p:extLst>
      <p:ext uri="{BB962C8B-B14F-4D97-AF65-F5344CB8AC3E}">
        <p14:creationId xmlns:p14="http://schemas.microsoft.com/office/powerpoint/2010/main" val="3182353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very much</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35</a:t>
            </a:fld>
            <a:endParaRPr lang="en-GB"/>
          </a:p>
        </p:txBody>
      </p:sp>
    </p:spTree>
    <p:extLst>
      <p:ext uri="{BB962C8B-B14F-4D97-AF65-F5344CB8AC3E}">
        <p14:creationId xmlns:p14="http://schemas.microsoft.com/office/powerpoint/2010/main" val="123882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Impact of scours from 100 calf units in UK</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5</a:t>
            </a:fld>
            <a:endParaRPr lang="en-GB"/>
          </a:p>
        </p:txBody>
      </p:sp>
    </p:spTree>
    <p:extLst>
      <p:ext uri="{BB962C8B-B14F-4D97-AF65-F5344CB8AC3E}">
        <p14:creationId xmlns:p14="http://schemas.microsoft.com/office/powerpoint/2010/main" val="129696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Farms with less scour from the same study</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6</a:t>
            </a:fld>
            <a:endParaRPr lang="en-GB"/>
          </a:p>
        </p:txBody>
      </p:sp>
    </p:spTree>
    <p:extLst>
      <p:ext uri="{BB962C8B-B14F-4D97-AF65-F5344CB8AC3E}">
        <p14:creationId xmlns:p14="http://schemas.microsoft.com/office/powerpoint/2010/main" val="8430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Key requirements for the system to achieve</a:t>
            </a:r>
            <a:r>
              <a:rPr lang="en-GB" baseline="0" dirty="0"/>
              <a:t> good hygiene practice</a:t>
            </a:r>
            <a:endParaRPr lang="en-GB" dirty="0"/>
          </a:p>
        </p:txBody>
      </p:sp>
      <p:sp>
        <p:nvSpPr>
          <p:cNvPr id="4" name="Slide Number Placeholder 3"/>
          <p:cNvSpPr>
            <a:spLocks noGrp="1"/>
          </p:cNvSpPr>
          <p:nvPr>
            <p:ph type="sldNum" sz="quarter" idx="10"/>
          </p:nvPr>
        </p:nvSpPr>
        <p:spPr/>
        <p:txBody>
          <a:bodyPr/>
          <a:lstStyle/>
          <a:p>
            <a:fld id="{E8788BBF-9BB9-45FE-B541-D10AD9C819D0}" type="slidenum">
              <a:rPr lang="en-GB" smtClean="0"/>
              <a:pPr/>
              <a:t>7</a:t>
            </a:fld>
            <a:endParaRPr lang="en-GB"/>
          </a:p>
        </p:txBody>
      </p:sp>
    </p:spTree>
    <p:extLst>
      <p:ext uri="{BB962C8B-B14F-4D97-AF65-F5344CB8AC3E}">
        <p14:creationId xmlns:p14="http://schemas.microsoft.com/office/powerpoint/2010/main" val="340834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Cost of scour can be for the life of an animal</a:t>
            </a:r>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8</a:t>
            </a:fld>
            <a:endParaRPr lang="en-GB"/>
          </a:p>
        </p:txBody>
      </p:sp>
    </p:spTree>
    <p:extLst>
      <p:ext uri="{BB962C8B-B14F-4D97-AF65-F5344CB8AC3E}">
        <p14:creationId xmlns:p14="http://schemas.microsoft.com/office/powerpoint/2010/main" val="3703114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Milk and milk substitutes</a:t>
            </a:r>
            <a:r>
              <a:rPr lang="en-GB" baseline="0" dirty="0"/>
              <a:t> are fantastic when clean, and deadly when not clean.</a:t>
            </a:r>
            <a:endParaRPr lang="en-GB" dirty="0"/>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10</a:t>
            </a:fld>
            <a:endParaRPr lang="en-GB" dirty="0"/>
          </a:p>
        </p:txBody>
      </p:sp>
    </p:spTree>
    <p:extLst>
      <p:ext uri="{BB962C8B-B14F-4D97-AF65-F5344CB8AC3E}">
        <p14:creationId xmlns:p14="http://schemas.microsoft.com/office/powerpoint/2010/main" val="259643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Target DRY because</a:t>
            </a:r>
            <a:r>
              <a:rPr lang="en-GB" baseline="0" dirty="0"/>
              <a:t> many organisms that cause problems in animal health do not survive well in dry conditions</a:t>
            </a:r>
            <a:endParaRPr lang="en-GB" dirty="0"/>
          </a:p>
        </p:txBody>
      </p:sp>
      <p:sp>
        <p:nvSpPr>
          <p:cNvPr id="4" name="Slide Number Placeholder 3"/>
          <p:cNvSpPr>
            <a:spLocks noGrp="1"/>
          </p:cNvSpPr>
          <p:nvPr>
            <p:ph type="sldNum" sz="quarter" idx="10"/>
          </p:nvPr>
        </p:nvSpPr>
        <p:spPr/>
        <p:txBody>
          <a:bodyPr/>
          <a:lstStyle/>
          <a:p>
            <a:pPr>
              <a:defRPr/>
            </a:pPr>
            <a:fld id="{922BDE15-A2DC-4F14-8504-78D5BE1C2523}" type="slidenum">
              <a:rPr lang="en-GB" smtClean="0"/>
              <a:pPr>
                <a:defRPr/>
              </a:pPr>
              <a:t>11</a:t>
            </a:fld>
            <a:endParaRPr lang="en-GB" dirty="0"/>
          </a:p>
        </p:txBody>
      </p:sp>
    </p:spTree>
    <p:extLst>
      <p:ext uri="{BB962C8B-B14F-4D97-AF65-F5344CB8AC3E}">
        <p14:creationId xmlns:p14="http://schemas.microsoft.com/office/powerpoint/2010/main" val="4163032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D40526F-00C5-49BF-BB17-F3AEABB27795}" type="datetimeFigureOut">
              <a:rPr lang="en-US"/>
              <a:pPr>
                <a:defRPr/>
              </a:pPr>
              <a:t>4/4/2018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5C68F1-6187-4B7F-8F7B-9FD9CE68108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9E6019F-4865-4C56-B621-829263C202A5}" type="datetimeFigureOut">
              <a:rPr lang="en-US"/>
              <a:pPr>
                <a:defRPr/>
              </a:pPr>
              <a:t>4/4/2018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3061BA4-FE45-461C-AD11-139F1E3B82A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6B57EC2-B18C-454A-87D9-4F683662C18A}" type="datetimeFigureOut">
              <a:rPr lang="en-US"/>
              <a:pPr>
                <a:defRPr/>
              </a:pPr>
              <a:t>4/4/2018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291ABDB-FA0B-4161-A538-76AB0EC9C7C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sz="1400">
                <a:solidFill>
                  <a:schemeClr val="tx1"/>
                </a:solidFill>
                <a:latin typeface="+mn-lt"/>
              </a:defRPr>
            </a:lvl1pPr>
          </a:lstStyle>
          <a:p>
            <a:pPr>
              <a:defRPr/>
            </a:pPr>
            <a:endParaRPr lang="en-GB"/>
          </a:p>
          <a:p>
            <a:pPr>
              <a:defRPr/>
            </a:pPr>
            <a:r>
              <a:rPr lang="en-GB"/>
              <a:t>lms©</a:t>
            </a:r>
          </a:p>
        </p:txBody>
      </p:sp>
      <p:sp>
        <p:nvSpPr>
          <p:cNvPr id="6" name="Slide Number Placeholder 5"/>
          <p:cNvSpPr>
            <a:spLocks noGrp="1"/>
          </p:cNvSpPr>
          <p:nvPr>
            <p:ph type="sldNum" sz="quarter" idx="12"/>
          </p:nvPr>
        </p:nvSpPr>
        <p:spPr/>
        <p:txBody>
          <a:bodyPr/>
          <a:lstStyle>
            <a:lvl1pPr>
              <a:defRPr/>
            </a:lvl1pPr>
          </a:lstStyle>
          <a:p>
            <a:pPr>
              <a:defRPr/>
            </a:pPr>
            <a:fld id="{2F1D74FB-6367-4751-84C6-692634F399B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E1832EC-0F5A-469D-9287-12BD199F80E4}" type="datetimeFigureOut">
              <a:rPr lang="en-US"/>
              <a:pPr>
                <a:defRPr/>
              </a:pPr>
              <a:t>4/4/2018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97560BB-BE97-49C3-8D2E-DF179A269270}"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descr="lmsheader"/>
          <p:cNvPicPr>
            <a:picLocks noChangeAspect="1" noChangeArrowheads="1"/>
          </p:cNvPicPr>
          <p:nvPr userDrawn="1"/>
        </p:nvPicPr>
        <p:blipFill>
          <a:blip r:embed="rId2" cstate="email"/>
          <a:srcRect/>
          <a:stretch>
            <a:fillRect/>
          </a:stretch>
        </p:blipFill>
        <p:spPr bwMode="auto">
          <a:xfrm>
            <a:off x="714375" y="0"/>
            <a:ext cx="7704138" cy="1150938"/>
          </a:xfrm>
          <a:prstGeom prst="rect">
            <a:avLst/>
          </a:prstGeom>
          <a:noFill/>
          <a:ln w="9525">
            <a:noFill/>
            <a:miter lim="800000"/>
            <a:headEnd/>
            <a:tailEnd/>
          </a:ln>
        </p:spPr>
      </p:pic>
      <p:pic>
        <p:nvPicPr>
          <p:cNvPr id="5" name="Picture 5" descr="lmsheader"/>
          <p:cNvPicPr>
            <a:picLocks noChangeAspect="1" noChangeArrowheads="1"/>
          </p:cNvPicPr>
          <p:nvPr userDrawn="1"/>
        </p:nvPicPr>
        <p:blipFill>
          <a:blip r:embed="rId3" cstate="email"/>
          <a:srcRect/>
          <a:stretch>
            <a:fillRect/>
          </a:stretch>
        </p:blipFill>
        <p:spPr bwMode="auto">
          <a:xfrm>
            <a:off x="571500" y="5683250"/>
            <a:ext cx="7766050" cy="1174750"/>
          </a:xfrm>
          <a:prstGeom prst="rect">
            <a:avLst/>
          </a:prstGeom>
          <a:noFill/>
          <a:ln w="9525">
            <a:noFill/>
            <a:miter lim="800000"/>
            <a:headEnd/>
            <a:tailEnd/>
          </a:ln>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Title 9"/>
          <p:cNvSpPr>
            <a:spLocks noGrp="1"/>
          </p:cNvSpPr>
          <p:nvPr>
            <p:ph type="title"/>
          </p:nvPr>
        </p:nvSpPr>
        <p:spPr/>
        <p:txBody>
          <a:bodyPr/>
          <a:lstStyle/>
          <a:p>
            <a:r>
              <a:rPr lang="en-US" dirty="0"/>
              <a:t>Click to edit Master title style</a:t>
            </a:r>
            <a:endParaRPr lang="en-GB" dirty="0"/>
          </a:p>
        </p:txBody>
      </p:sp>
      <p:sp>
        <p:nvSpPr>
          <p:cNvPr id="6" name="Date Placeholder 10"/>
          <p:cNvSpPr>
            <a:spLocks noGrp="1"/>
          </p:cNvSpPr>
          <p:nvPr>
            <p:ph type="dt" sz="half" idx="10"/>
          </p:nvPr>
        </p:nvSpPr>
        <p:spPr>
          <a:xfrm>
            <a:off x="428625" y="6492875"/>
            <a:ext cx="2133600" cy="365125"/>
          </a:xfrm>
        </p:spPr>
        <p:txBody>
          <a:bodyPr/>
          <a:lstStyle>
            <a:lvl1pPr>
              <a:defRPr/>
            </a:lvl1pPr>
          </a:lstStyle>
          <a:p>
            <a:pPr>
              <a:defRPr/>
            </a:pPr>
            <a:fld id="{9397CB36-A83E-426E-A2C8-38348FC1703A}" type="datetimeFigureOut">
              <a:rPr lang="en-US"/>
              <a:pPr>
                <a:defRPr/>
              </a:pPr>
              <a:t>4/4/2018</a:t>
            </a:fld>
            <a:endParaRPr lang="en-GB"/>
          </a:p>
        </p:txBody>
      </p:sp>
      <p:sp>
        <p:nvSpPr>
          <p:cNvPr id="7" name="Slide Number Placeholder 11"/>
          <p:cNvSpPr>
            <a:spLocks noGrp="1"/>
          </p:cNvSpPr>
          <p:nvPr>
            <p:ph type="sldNum" sz="quarter" idx="11"/>
          </p:nvPr>
        </p:nvSpPr>
        <p:spPr/>
        <p:txBody>
          <a:bodyPr/>
          <a:lstStyle>
            <a:lvl1pPr>
              <a:defRPr/>
            </a:lvl1pPr>
          </a:lstStyle>
          <a:p>
            <a:pPr>
              <a:defRPr/>
            </a:pPr>
            <a:fld id="{70ABC32A-49D0-4A47-B38E-10EE5DDFB568}" type="slidenum">
              <a:rPr lang="en-GB"/>
              <a:pPr>
                <a:defRPr/>
              </a:pPr>
              <a:t>‹#›</a:t>
            </a:fld>
            <a:endParaRPr lang="en-GB"/>
          </a:p>
        </p:txBody>
      </p:sp>
      <p:sp>
        <p:nvSpPr>
          <p:cNvPr id="8" name="Footer Placeholder 12"/>
          <p:cNvSpPr>
            <a:spLocks noGrp="1"/>
          </p:cNvSpPr>
          <p:nvPr>
            <p:ph type="ftr" sz="quarter" idx="12"/>
          </p:nvPr>
        </p:nvSpPr>
        <p:spPr/>
        <p:txBody>
          <a:bodyPr/>
          <a:lstStyle>
            <a:lvl1pPr>
              <a:defRPr/>
            </a:lvl1pPr>
          </a:lstStyle>
          <a:p>
            <a:pPr>
              <a:defRPr/>
            </a:pP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4" descr="lmsheader"/>
          <p:cNvPicPr>
            <a:picLocks noChangeAspect="1" noChangeArrowheads="1"/>
          </p:cNvPicPr>
          <p:nvPr userDrawn="1"/>
        </p:nvPicPr>
        <p:blipFill>
          <a:blip r:embed="rId2" cstate="email"/>
          <a:srcRect/>
          <a:stretch>
            <a:fillRect/>
          </a:stretch>
        </p:blipFill>
        <p:spPr bwMode="auto">
          <a:xfrm>
            <a:off x="714375" y="0"/>
            <a:ext cx="7704138" cy="1150938"/>
          </a:xfrm>
          <a:prstGeom prst="rect">
            <a:avLst/>
          </a:prstGeom>
          <a:noFill/>
          <a:ln w="9525">
            <a:noFill/>
            <a:miter lim="800000"/>
            <a:headEnd/>
            <a:tailEnd/>
          </a:ln>
        </p:spPr>
      </p:pic>
      <p:pic>
        <p:nvPicPr>
          <p:cNvPr id="5" name="Picture 5" descr="lmsheader"/>
          <p:cNvPicPr>
            <a:picLocks noChangeAspect="1" noChangeArrowheads="1"/>
          </p:cNvPicPr>
          <p:nvPr userDrawn="1"/>
        </p:nvPicPr>
        <p:blipFill>
          <a:blip r:embed="rId3" cstate="email"/>
          <a:srcRect/>
          <a:stretch>
            <a:fillRect/>
          </a:stretch>
        </p:blipFill>
        <p:spPr bwMode="auto">
          <a:xfrm>
            <a:off x="571500" y="5683250"/>
            <a:ext cx="7766050" cy="117475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fld id="{DF6C7A03-61A8-4961-ADFA-0C1E94CB836B}" type="datetimeFigureOut">
              <a:rPr lang="en-US"/>
              <a:pPr>
                <a:defRPr/>
              </a:pPr>
              <a:t>4/4/2018</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E4D562B6-B232-4E5F-A749-0CA72F1B8CCE}"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98FFD18-FBA4-4A05-9284-1153A3F09F7E}" type="datetimeFigureOut">
              <a:rPr lang="en-US"/>
              <a:pPr>
                <a:defRPr/>
              </a:pPr>
              <a:t>4/4/2018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924EBB5-017B-4CD2-BFEC-0FA928DD5D88}"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A600003-530E-4EE1-BDC0-8B327C62AFC1}" type="datetimeFigureOut">
              <a:rPr lang="en-US"/>
              <a:pPr>
                <a:defRPr/>
              </a:pPr>
              <a:t>4/4/2018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DF2C9FA-DFA1-4554-8E07-49ED61C87A59}"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B4A97C6-6AF2-4A41-A217-215F1603B06E}" type="datetimeFigureOut">
              <a:rPr lang="en-US"/>
              <a:pPr>
                <a:defRPr/>
              </a:pPr>
              <a:t>4/4/2018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49B7368-7F76-4F27-B9A8-3845ED1BCD63}"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A353928-157B-4FC7-A5B8-593511ECBE34}" type="datetimeFigureOut">
              <a:rPr lang="en-US"/>
              <a:pPr>
                <a:defRPr/>
              </a:pPr>
              <a:t>4/4/2018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64ED098-86F9-4BC4-84A2-B56DBC6ADB9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E2DBA4A-E36D-4EC4-8447-DE9217A48BDE}" type="datetimeFigureOut">
              <a:rPr lang="en-US"/>
              <a:pPr>
                <a:defRPr/>
              </a:pPr>
              <a:t>4/4/2018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93D8592-0F85-4048-9911-9BB9BF99DA2E}"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7423F4-F14D-459C-828E-94B4CA356EFC}" type="datetimeFigureOut">
              <a:rPr lang="en-US"/>
              <a:pPr>
                <a:defRPr/>
              </a:pPr>
              <a:t>4/4/2018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D1811B5-739C-4274-9FD2-856EAE68AD23}"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54010D-3F0F-4DA9-BF81-AA3E4D5378C1}" type="datetimeFigureOut">
              <a:rPr lang="en-US"/>
              <a:pPr>
                <a:defRPr/>
              </a:pPr>
              <a:t>4/4/2018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7ED5D27-198F-4822-B863-882C01F10156}"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FF75D4-85B7-49D7-AA26-98DED4155202}" type="datetimeFigureOut">
              <a:rPr lang="en-US"/>
              <a:pPr>
                <a:defRPr/>
              </a:pPr>
              <a:t>4/4/2018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FBC58DB-928C-44D9-A7CD-99D5347A8D62}"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9CC8C35-464B-464B-AB92-8CCEFC0559B3}" type="datetimeFigureOut">
              <a:rPr lang="en-US"/>
              <a:pPr>
                <a:defRPr/>
              </a:pPr>
              <a:t>4/4/2018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5534773-3DC5-4132-9586-19D2C65ABAB9}"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8B4DC72-F044-4F91-ACD7-381FF61EB51A}" type="datetimeFigureOut">
              <a:rPr lang="en-US"/>
              <a:pPr>
                <a:defRPr/>
              </a:pPr>
              <a:t>4/4/2018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6A9B6A-FD4B-4FD9-85B7-BACC10D8FFF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FD49153-304A-4411-9645-213560461C8D}" type="datetimeFigureOut">
              <a:rPr lang="en-US"/>
              <a:pPr>
                <a:defRPr/>
              </a:pPr>
              <a:t>4/4/2018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A54EA9E-E266-4927-957D-E1A044FC4E4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7E81EDE-C55C-4F74-B065-AA809FC33239}" type="datetimeFigureOut">
              <a:rPr lang="en-US"/>
              <a:pPr>
                <a:defRPr/>
              </a:pPr>
              <a:t>4/4/2018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DD98720-0265-48F3-9FD2-E6EFFE06A50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7CAC30B-9AD4-438D-B6BA-E102FD1F4744}" type="datetimeFigureOut">
              <a:rPr lang="en-US"/>
              <a:pPr>
                <a:defRPr/>
              </a:pPr>
              <a:t>4/4/2018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BFCCFE5-5304-4294-AAAD-605245778E5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10862CD-5050-4DDD-A980-473961552D72}" type="datetimeFigureOut">
              <a:rPr lang="en-US"/>
              <a:pPr>
                <a:defRPr/>
              </a:pPr>
              <a:t>4/4/2018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71A814B-9F63-4D8B-B287-0CE1B4BE3E8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41417E-682A-433E-BE9F-775338ACC397}" type="datetimeFigureOut">
              <a:rPr lang="en-US"/>
              <a:pPr>
                <a:defRPr/>
              </a:pPr>
              <a:t>4/4/2018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73EF1FA-6659-4D48-AF33-25715B59C56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24F28F-0972-4E41-8891-327AA750D0A0}" type="datetimeFigureOut">
              <a:rPr lang="en-US"/>
              <a:pPr>
                <a:defRPr/>
              </a:pPr>
              <a:t>4/4/2018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E6217E9-94AC-40B9-9D4A-D5389C415DF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7E05E8-B0C5-42A6-9645-BF2DA850268D}" type="datetimeFigureOut">
              <a:rPr lang="en-US"/>
              <a:pPr>
                <a:defRPr/>
              </a:pPr>
              <a:t>4/4/2018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2261629-8C04-4C5E-A3DB-7DFF67E9B9A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07C4BF5-82BF-4F0C-85A2-B22BE12C11C0}" type="datetimeFigureOut">
              <a:rPr lang="en-US"/>
              <a:pPr>
                <a:defRPr/>
              </a:pPr>
              <a:t>4/4/2018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F64F07-A773-4415-9D27-FDBD5897985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2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AA922B4A-8878-402F-9018-BDFF402E528F}" type="datetimeFigureOut">
              <a:rPr lang="en-US"/>
              <a:pPr>
                <a:defRPr/>
              </a:pPr>
              <a:t>4/4/2018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2A41656-D799-4DBB-B4F3-D7850F4F653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1" r:id="rId1"/>
    <p:sldLayoutId id="2147483721" r:id="rId2"/>
    <p:sldLayoutId id="2147483722"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8.jpeg"/><Relationship Id="rId4" Type="http://schemas.openxmlformats.org/officeDocument/2006/relationships/image" Target="../media/image30.jpeg"/><Relationship Id="rId9"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13" y="2928938"/>
            <a:ext cx="8572500" cy="1470025"/>
          </a:xfrm>
        </p:spPr>
        <p:txBody>
          <a:bodyPr rtlCol="0">
            <a:normAutofit fontScale="90000"/>
          </a:bodyPr>
          <a:lstStyle/>
          <a:p>
            <a:pPr eaLnBrk="1" fontAlgn="auto" hangingPunct="1">
              <a:spcAft>
                <a:spcPts val="0"/>
              </a:spcAft>
              <a:defRPr/>
            </a:pPr>
            <a:br>
              <a:rPr lang="en-GB" sz="2700" dirty="0"/>
            </a:br>
            <a:r>
              <a:rPr lang="cs-CZ" sz="2700" dirty="0"/>
              <a:t>SYSTÉMY PRO MLADÝ SKOT</a:t>
            </a:r>
            <a:br>
              <a:rPr lang="en-GB" sz="2700" dirty="0"/>
            </a:br>
            <a:r>
              <a:rPr lang="en-GB" sz="2700" dirty="0" err="1"/>
              <a:t>Vliv</a:t>
            </a:r>
            <a:r>
              <a:rPr lang="en-GB" sz="2700" dirty="0"/>
              <a:t> </a:t>
            </a:r>
            <a:r>
              <a:rPr lang="en-GB" sz="2700" dirty="0" err="1"/>
              <a:t>prostředí</a:t>
            </a:r>
            <a:r>
              <a:rPr lang="en-GB" sz="2700" dirty="0"/>
              <a:t>, </a:t>
            </a:r>
            <a:r>
              <a:rPr lang="en-GB" sz="2700" dirty="0" err="1"/>
              <a:t>hygieny</a:t>
            </a:r>
            <a:r>
              <a:rPr lang="en-GB" sz="2700" dirty="0"/>
              <a:t> a </a:t>
            </a:r>
            <a:r>
              <a:rPr lang="en-GB" sz="2700" dirty="0" err="1"/>
              <a:t>ustájení</a:t>
            </a:r>
            <a:r>
              <a:rPr lang="en-GB" sz="2700" dirty="0"/>
              <a:t> </a:t>
            </a:r>
            <a:r>
              <a:rPr lang="en-GB" sz="2700" dirty="0" err="1"/>
              <a:t>na</a:t>
            </a:r>
            <a:r>
              <a:rPr lang="en-GB" sz="2700" dirty="0"/>
              <a:t> </a:t>
            </a:r>
            <a:r>
              <a:rPr lang="en-GB" sz="2700" dirty="0" err="1"/>
              <a:t>odchov</a:t>
            </a:r>
            <a:r>
              <a:rPr lang="en-GB" sz="2700" dirty="0"/>
              <a:t> </a:t>
            </a:r>
            <a:r>
              <a:rPr lang="en-GB" sz="2700" dirty="0" err="1"/>
              <a:t>telat</a:t>
            </a:r>
            <a:r>
              <a:rPr lang="en-GB" sz="2700" dirty="0"/>
              <a:t> </a:t>
            </a:r>
            <a:br>
              <a:rPr lang="en-GB" dirty="0"/>
            </a:br>
            <a:endParaRPr lang="en-GB" dirty="0"/>
          </a:p>
        </p:txBody>
      </p:sp>
      <p:sp>
        <p:nvSpPr>
          <p:cNvPr id="3" name="Subtitle 2"/>
          <p:cNvSpPr>
            <a:spLocks noGrp="1"/>
          </p:cNvSpPr>
          <p:nvPr>
            <p:ph type="subTitle" idx="1"/>
          </p:nvPr>
        </p:nvSpPr>
        <p:spPr>
          <a:xfrm>
            <a:off x="1000125" y="4572000"/>
            <a:ext cx="6757988" cy="714375"/>
          </a:xfrm>
        </p:spPr>
        <p:txBody>
          <a:bodyPr rtlCol="0">
            <a:normAutofit/>
          </a:bodyPr>
          <a:lstStyle/>
          <a:p>
            <a:pPr eaLnBrk="1" fontAlgn="auto" hangingPunct="1">
              <a:spcAft>
                <a:spcPts val="0"/>
              </a:spcAft>
              <a:buFont typeface="Arial" pitchFamily="34" charset="0"/>
              <a:buNone/>
              <a:defRPr/>
            </a:pPr>
            <a:r>
              <a:rPr lang="en-GB" sz="2400" b="1" dirty="0"/>
              <a:t>Jamie Robertson</a:t>
            </a:r>
          </a:p>
          <a:p>
            <a:pPr eaLnBrk="1" fontAlgn="auto" hangingPunct="1">
              <a:spcAft>
                <a:spcPts val="0"/>
              </a:spcAft>
              <a:buFont typeface="Arial" pitchFamily="34" charset="0"/>
              <a:buNone/>
              <a:defRPr/>
            </a:pPr>
            <a:endParaRPr lang="en-GB" dirty="0"/>
          </a:p>
        </p:txBody>
      </p:sp>
      <p:sp>
        <p:nvSpPr>
          <p:cNvPr id="4" name="TextBox 3"/>
          <p:cNvSpPr txBox="1"/>
          <p:nvPr/>
        </p:nvSpPr>
        <p:spPr>
          <a:xfrm>
            <a:off x="714348" y="1071546"/>
            <a:ext cx="7286676" cy="1446550"/>
          </a:xfrm>
          <a:prstGeom prst="rect">
            <a:avLst/>
          </a:prstGeom>
          <a:noFill/>
        </p:spPr>
        <p:txBody>
          <a:bodyPr wrap="square" rtlCol="0">
            <a:spAutoFit/>
          </a:bodyPr>
          <a:lstStyle/>
          <a:p>
            <a:pPr algn="ctr"/>
            <a:r>
              <a:rPr lang="en-GB" sz="4800" b="1" dirty="0" err="1">
                <a:solidFill>
                  <a:schemeClr val="accent1">
                    <a:lumMod val="75000"/>
                  </a:schemeClr>
                </a:solidFill>
              </a:rPr>
              <a:t>Volac</a:t>
            </a:r>
            <a:r>
              <a:rPr lang="en-GB" sz="4800" b="1" dirty="0">
                <a:solidFill>
                  <a:schemeClr val="accent1">
                    <a:lumMod val="75000"/>
                  </a:schemeClr>
                </a:solidFill>
              </a:rPr>
              <a:t> </a:t>
            </a:r>
          </a:p>
          <a:p>
            <a:pPr algn="ctr"/>
            <a:r>
              <a:rPr lang="en-GB" sz="4000" b="1" dirty="0">
                <a:solidFill>
                  <a:schemeClr val="accent1">
                    <a:lumMod val="75000"/>
                  </a:schemeClr>
                </a:solidFill>
              </a:rPr>
              <a:t>XX. </a:t>
            </a:r>
            <a:r>
              <a:rPr lang="en-GB" sz="4000" b="1" dirty="0" err="1">
                <a:solidFill>
                  <a:schemeClr val="accent1">
                    <a:lumMod val="75000"/>
                  </a:schemeClr>
                </a:solidFill>
              </a:rPr>
              <a:t>výroční</a:t>
            </a:r>
            <a:r>
              <a:rPr lang="en-GB" sz="4000" b="1" dirty="0">
                <a:solidFill>
                  <a:schemeClr val="accent1">
                    <a:lumMod val="75000"/>
                  </a:schemeClr>
                </a:solidFill>
              </a:rPr>
              <a:t> </a:t>
            </a:r>
            <a:r>
              <a:rPr lang="en-GB" sz="4000" b="1" dirty="0" err="1">
                <a:solidFill>
                  <a:schemeClr val="accent1">
                    <a:lumMod val="75000"/>
                  </a:schemeClr>
                </a:solidFill>
              </a:rPr>
              <a:t>konferenc</a:t>
            </a:r>
            <a:r>
              <a:rPr lang="cs-CZ" sz="4000" b="1" dirty="0">
                <a:solidFill>
                  <a:schemeClr val="accent1">
                    <a:lumMod val="75000"/>
                  </a:schemeClr>
                </a:solidFill>
              </a:rPr>
              <a:t>e</a:t>
            </a:r>
            <a:endParaRPr lang="en-GB"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301208"/>
            <a:ext cx="24447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msheader"/>
          <p:cNvPicPr>
            <a:picLocks noChangeAspect="1" noChangeArrowheads="1"/>
          </p:cNvPicPr>
          <p:nvPr/>
        </p:nvPicPr>
        <p:blipFill>
          <a:blip r:embed="rId3" cstate="screen"/>
          <a:srcRect/>
          <a:stretch>
            <a:fillRect/>
          </a:stretch>
        </p:blipFill>
        <p:spPr bwMode="auto">
          <a:xfrm>
            <a:off x="1071538" y="0"/>
            <a:ext cx="7643866" cy="1134042"/>
          </a:xfrm>
          <a:prstGeom prst="rect">
            <a:avLst/>
          </a:prstGeom>
          <a:noFill/>
        </p:spPr>
      </p:pic>
      <p:pic>
        <p:nvPicPr>
          <p:cNvPr id="2" name="Picture 1" descr="IMG_5586.JPG"/>
          <p:cNvPicPr>
            <a:picLocks noChangeAspect="1"/>
          </p:cNvPicPr>
          <p:nvPr/>
        </p:nvPicPr>
        <p:blipFill>
          <a:blip r:embed="rId4" cstate="screen"/>
          <a:srcRect/>
          <a:stretch>
            <a:fillRect/>
          </a:stretch>
        </p:blipFill>
        <p:spPr>
          <a:xfrm rot="16200000">
            <a:off x="-357209" y="1142996"/>
            <a:ext cx="6858022" cy="4572031"/>
          </a:xfrm>
          <a:prstGeom prst="rect">
            <a:avLst/>
          </a:prstGeom>
        </p:spPr>
      </p:pic>
      <p:sp>
        <p:nvSpPr>
          <p:cNvPr id="3" name="TextBox 2"/>
          <p:cNvSpPr txBox="1"/>
          <p:nvPr/>
        </p:nvSpPr>
        <p:spPr>
          <a:xfrm>
            <a:off x="5572132" y="2571744"/>
            <a:ext cx="3429024" cy="2492990"/>
          </a:xfrm>
          <a:prstGeom prst="rect">
            <a:avLst/>
          </a:prstGeom>
          <a:noFill/>
        </p:spPr>
        <p:txBody>
          <a:bodyPr wrap="square" rtlCol="0">
            <a:spAutoFit/>
          </a:bodyPr>
          <a:lstStyle/>
          <a:p>
            <a:r>
              <a:rPr lang="en-GB" sz="6000" dirty="0"/>
              <a:t>CLEAN ENERGY</a:t>
            </a:r>
          </a:p>
          <a:p>
            <a:endParaRPr lang="en-GB" dirty="0"/>
          </a:p>
          <a:p>
            <a:r>
              <a:rPr lang="en-GB" dirty="0"/>
              <a:t>+ </a:t>
            </a:r>
            <a:r>
              <a:rPr lang="cs-CZ" dirty="0"/>
              <a:t>pasterace</a:t>
            </a:r>
            <a:r>
              <a:rPr lang="en-GB" dirty="0"/>
              <a:t> - €5000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704.JPG"/>
          <p:cNvPicPr>
            <a:picLocks noChangeAspect="1"/>
          </p:cNvPicPr>
          <p:nvPr/>
        </p:nvPicPr>
        <p:blipFill>
          <a:blip r:embed="rId3" cstate="email"/>
          <a:stretch>
            <a:fillRect/>
          </a:stretch>
        </p:blipFill>
        <p:spPr>
          <a:xfrm>
            <a:off x="0" y="0"/>
            <a:ext cx="9144000" cy="6858000"/>
          </a:xfrm>
          <a:prstGeom prst="rect">
            <a:avLst/>
          </a:prstGeom>
        </p:spPr>
      </p:pic>
      <p:sp>
        <p:nvSpPr>
          <p:cNvPr id="3" name="TextBox 2"/>
          <p:cNvSpPr txBox="1"/>
          <p:nvPr/>
        </p:nvSpPr>
        <p:spPr>
          <a:xfrm>
            <a:off x="5429224" y="285728"/>
            <a:ext cx="3714776" cy="1815882"/>
          </a:xfrm>
          <a:prstGeom prst="rect">
            <a:avLst/>
          </a:prstGeom>
          <a:noFill/>
        </p:spPr>
        <p:txBody>
          <a:bodyPr wrap="square" rtlCol="0">
            <a:spAutoFit/>
          </a:bodyPr>
          <a:lstStyle/>
          <a:p>
            <a:r>
              <a:rPr lang="cs-CZ" sz="4800" dirty="0"/>
              <a:t>VLHKOST</a:t>
            </a:r>
          </a:p>
          <a:p>
            <a:r>
              <a:rPr lang="en-GB" dirty="0"/>
              <a:t> </a:t>
            </a:r>
            <a:r>
              <a:rPr lang="cs-CZ" dirty="0"/>
              <a:t>hlavní faktor ovlivňující zdraví</a:t>
            </a:r>
            <a:endParaRPr lang="en-GB" dirty="0"/>
          </a:p>
          <a:p>
            <a:endParaRPr lang="en-GB" dirty="0"/>
          </a:p>
          <a:p>
            <a:r>
              <a:rPr lang="en-GB" dirty="0"/>
              <a:t>    </a:t>
            </a:r>
            <a:r>
              <a:rPr lang="cs-CZ" sz="2800" dirty="0"/>
              <a:t>SUCHO JE DOBRÉ</a:t>
            </a:r>
            <a:endParaRPr lang="en-GB"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974.JPG"/>
          <p:cNvPicPr>
            <a:picLocks noChangeAspect="1"/>
          </p:cNvPicPr>
          <p:nvPr/>
        </p:nvPicPr>
        <p:blipFill>
          <a:blip r:embed="rId3" cstate="screen"/>
          <a:stretch>
            <a:fillRect/>
          </a:stretch>
        </p:blipFill>
        <p:spPr>
          <a:xfrm>
            <a:off x="0" y="0"/>
            <a:ext cx="9144000" cy="6858000"/>
          </a:xfrm>
          <a:prstGeom prst="rect">
            <a:avLst/>
          </a:prstGeom>
        </p:spPr>
      </p:pic>
      <p:pic>
        <p:nvPicPr>
          <p:cNvPr id="7170" name="Picture 4" descr="lmsheader"/>
          <p:cNvPicPr>
            <a:picLocks noChangeAspect="1" noChangeArrowheads="1"/>
          </p:cNvPicPr>
          <p:nvPr/>
        </p:nvPicPr>
        <p:blipFill>
          <a:blip r:embed="rId4" cstate="screen"/>
          <a:srcRect/>
          <a:stretch>
            <a:fillRect/>
          </a:stretch>
        </p:blipFill>
        <p:spPr bwMode="auto">
          <a:xfrm>
            <a:off x="7215206" y="5707063"/>
            <a:ext cx="1928794" cy="1150937"/>
          </a:xfrm>
          <a:prstGeom prst="rect">
            <a:avLst/>
          </a:prstGeom>
          <a:noFill/>
          <a:ln w="9525">
            <a:noFill/>
            <a:miter lim="800000"/>
            <a:headEnd/>
            <a:tailEnd/>
          </a:ln>
        </p:spPr>
      </p:pic>
      <p:sp>
        <p:nvSpPr>
          <p:cNvPr id="4" name="Rectangle 3"/>
          <p:cNvSpPr/>
          <p:nvPr/>
        </p:nvSpPr>
        <p:spPr>
          <a:xfrm>
            <a:off x="571472" y="1357298"/>
            <a:ext cx="7929562" cy="5016758"/>
          </a:xfrm>
          <a:prstGeom prst="rect">
            <a:avLst/>
          </a:prstGeom>
        </p:spPr>
        <p:txBody>
          <a:bodyPr>
            <a:spAutoFit/>
          </a:bodyPr>
          <a:lstStyle/>
          <a:p>
            <a:pPr marL="342900" indent="-342900">
              <a:spcBef>
                <a:spcPct val="20000"/>
              </a:spcBef>
              <a:buFontTx/>
              <a:buChar char="•"/>
              <a:defRPr/>
            </a:pPr>
            <a:r>
              <a:rPr lang="cs-CZ" sz="3200" kern="0" dirty="0">
                <a:solidFill>
                  <a:srgbClr val="000000"/>
                </a:solidFill>
                <a:latin typeface="Arial"/>
                <a:cs typeface="Arial"/>
              </a:rPr>
              <a:t>Adekvátní odtokový systém</a:t>
            </a:r>
            <a:endParaRPr lang="en-GB" sz="3200" kern="0" dirty="0">
              <a:solidFill>
                <a:srgbClr val="000000"/>
              </a:solidFill>
              <a:latin typeface="Arial"/>
              <a:cs typeface="Arial"/>
            </a:endParaRPr>
          </a:p>
          <a:p>
            <a:pPr marL="342900" indent="-342900">
              <a:spcBef>
                <a:spcPct val="20000"/>
              </a:spcBef>
              <a:buFontTx/>
              <a:buChar char="•"/>
              <a:defRPr/>
            </a:pPr>
            <a:r>
              <a:rPr lang="cs-CZ" sz="3200" kern="0" dirty="0">
                <a:solidFill>
                  <a:srgbClr val="000000"/>
                </a:solidFill>
                <a:latin typeface="Arial"/>
                <a:cs typeface="Arial"/>
              </a:rPr>
              <a:t>Udržování suché podestýlky</a:t>
            </a:r>
            <a:endParaRPr lang="en-GB" sz="3200" kern="0" dirty="0">
              <a:solidFill>
                <a:srgbClr val="000000"/>
              </a:solidFill>
              <a:latin typeface="Arial"/>
              <a:cs typeface="Arial"/>
            </a:endParaRPr>
          </a:p>
          <a:p>
            <a:pPr marL="342900" indent="-342900">
              <a:spcBef>
                <a:spcPct val="20000"/>
              </a:spcBef>
              <a:buFontTx/>
              <a:buChar char="•"/>
              <a:defRPr/>
            </a:pPr>
            <a:r>
              <a:rPr lang="cs-CZ" sz="3200" kern="0" dirty="0">
                <a:solidFill>
                  <a:srgbClr val="000000"/>
                </a:solidFill>
                <a:latin typeface="Arial"/>
                <a:cs typeface="Arial"/>
              </a:rPr>
              <a:t>Omezení ztrát vody z napájecího systému</a:t>
            </a:r>
            <a:endParaRPr lang="en-GB" sz="3200" kern="0" dirty="0">
              <a:solidFill>
                <a:srgbClr val="000000"/>
              </a:solidFill>
              <a:latin typeface="Arial"/>
              <a:cs typeface="Arial"/>
            </a:endParaRPr>
          </a:p>
          <a:p>
            <a:pPr marL="342900" indent="-342900">
              <a:spcBef>
                <a:spcPct val="20000"/>
              </a:spcBef>
              <a:buFontTx/>
              <a:buChar char="•"/>
              <a:defRPr/>
            </a:pPr>
            <a:r>
              <a:rPr lang="cs-CZ" sz="3200" kern="0" dirty="0">
                <a:solidFill>
                  <a:srgbClr val="000000"/>
                </a:solidFill>
                <a:latin typeface="Arial"/>
                <a:cs typeface="Arial"/>
              </a:rPr>
              <a:t>Kontrola a odstranění netěsností ve střeše</a:t>
            </a:r>
            <a:endParaRPr lang="en-GB" sz="3200" kern="0" dirty="0">
              <a:solidFill>
                <a:srgbClr val="000000"/>
              </a:solidFill>
              <a:latin typeface="Arial"/>
              <a:cs typeface="Arial"/>
            </a:endParaRPr>
          </a:p>
          <a:p>
            <a:pPr marL="342900" indent="-342900">
              <a:spcBef>
                <a:spcPct val="20000"/>
              </a:spcBef>
              <a:buFontTx/>
              <a:buChar char="•"/>
              <a:defRPr/>
            </a:pPr>
            <a:r>
              <a:rPr lang="cs-CZ" sz="3200" kern="0" dirty="0">
                <a:solidFill>
                  <a:srgbClr val="000000"/>
                </a:solidFill>
                <a:latin typeface="Arial"/>
                <a:cs typeface="Arial"/>
              </a:rPr>
              <a:t>Údržba </a:t>
            </a:r>
            <a:r>
              <a:rPr lang="cs-CZ" sz="3200" kern="0" dirty="0" err="1">
                <a:solidFill>
                  <a:srgbClr val="000000"/>
                </a:solidFill>
                <a:latin typeface="Arial"/>
                <a:cs typeface="Arial"/>
              </a:rPr>
              <a:t>rýn</a:t>
            </a:r>
            <a:r>
              <a:rPr lang="cs-CZ" sz="3200" kern="0" dirty="0">
                <a:solidFill>
                  <a:srgbClr val="000000"/>
                </a:solidFill>
                <a:latin typeface="Arial"/>
                <a:cs typeface="Arial"/>
              </a:rPr>
              <a:t> a okapů</a:t>
            </a:r>
            <a:endParaRPr lang="en-GB" sz="3200" kern="0" dirty="0">
              <a:solidFill>
                <a:srgbClr val="000000"/>
              </a:solidFill>
              <a:latin typeface="Arial"/>
              <a:cs typeface="Arial"/>
            </a:endParaRPr>
          </a:p>
          <a:p>
            <a:pPr marL="342900" indent="-342900">
              <a:spcBef>
                <a:spcPct val="20000"/>
              </a:spcBef>
              <a:buFontTx/>
              <a:buChar char="•"/>
              <a:defRPr/>
            </a:pPr>
            <a:r>
              <a:rPr lang="cs-CZ" sz="3200" kern="0" dirty="0">
                <a:solidFill>
                  <a:srgbClr val="000000"/>
                </a:solidFill>
                <a:latin typeface="Arial"/>
                <a:cs typeface="Arial"/>
              </a:rPr>
              <a:t>Venkovní strouhy a odtokové prvky by neměly přivádět vodu ke stáji</a:t>
            </a:r>
            <a:endParaRPr lang="en-GB" sz="3200" kern="0" dirty="0">
              <a:solidFill>
                <a:srgbClr val="000000"/>
              </a:solidFill>
              <a:latin typeface="Arial"/>
              <a:cs typeface="Arial"/>
            </a:endParaRPr>
          </a:p>
        </p:txBody>
      </p:sp>
      <p:sp>
        <p:nvSpPr>
          <p:cNvPr id="7172" name="TextBox 4"/>
          <p:cNvSpPr txBox="1">
            <a:spLocks noChangeArrowheads="1"/>
          </p:cNvSpPr>
          <p:nvPr/>
        </p:nvSpPr>
        <p:spPr bwMode="auto">
          <a:xfrm>
            <a:off x="857250" y="214313"/>
            <a:ext cx="5072072" cy="646112"/>
          </a:xfrm>
          <a:prstGeom prst="rect">
            <a:avLst/>
          </a:prstGeom>
          <a:solidFill>
            <a:schemeClr val="bg2"/>
          </a:solidFill>
          <a:ln w="9525">
            <a:noFill/>
            <a:miter lim="800000"/>
            <a:headEnd/>
            <a:tailEnd/>
          </a:ln>
        </p:spPr>
        <p:txBody>
          <a:bodyPr wrap="square">
            <a:spAutoFit/>
          </a:bodyPr>
          <a:lstStyle/>
          <a:p>
            <a:r>
              <a:rPr lang="cs-CZ" sz="3600" b="1" dirty="0">
                <a:latin typeface="Calibri" pitchFamily="34" charset="0"/>
              </a:rPr>
              <a:t>Jak snížit vlhkost</a:t>
            </a:r>
            <a:endParaRPr lang="en-GB" sz="3600" b="1" dirty="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lmsheader"/>
          <p:cNvPicPr>
            <a:picLocks noChangeAspect="1" noChangeArrowheads="1"/>
          </p:cNvPicPr>
          <p:nvPr/>
        </p:nvPicPr>
        <p:blipFill>
          <a:blip r:embed="rId3" cstate="email"/>
          <a:srcRect/>
          <a:stretch>
            <a:fillRect/>
          </a:stretch>
        </p:blipFill>
        <p:spPr bwMode="auto">
          <a:xfrm>
            <a:off x="928688" y="0"/>
            <a:ext cx="7704137" cy="1150938"/>
          </a:xfrm>
          <a:prstGeom prst="rect">
            <a:avLst/>
          </a:prstGeom>
          <a:noFill/>
          <a:ln w="9525">
            <a:noFill/>
            <a:miter lim="800000"/>
            <a:headEnd/>
            <a:tailEnd/>
          </a:ln>
        </p:spPr>
      </p:pic>
      <p:pic>
        <p:nvPicPr>
          <p:cNvPr id="6" name="Picture 5" descr="IMG_2094.JPG"/>
          <p:cNvPicPr>
            <a:picLocks noChangeAspect="1"/>
          </p:cNvPicPr>
          <p:nvPr/>
        </p:nvPicPr>
        <p:blipFill>
          <a:blip r:embed="rId4" cstate="email"/>
          <a:srcRect/>
          <a:stretch>
            <a:fillRect/>
          </a:stretch>
        </p:blipFill>
        <p:spPr>
          <a:xfrm>
            <a:off x="0" y="932159"/>
            <a:ext cx="6357950" cy="5925841"/>
          </a:xfrm>
          <a:prstGeom prst="rect">
            <a:avLst/>
          </a:prstGeom>
        </p:spPr>
      </p:pic>
      <p:sp>
        <p:nvSpPr>
          <p:cNvPr id="7" name="TextBox 6"/>
          <p:cNvSpPr txBox="1"/>
          <p:nvPr/>
        </p:nvSpPr>
        <p:spPr>
          <a:xfrm>
            <a:off x="928688" y="180665"/>
            <a:ext cx="4857784" cy="523220"/>
          </a:xfrm>
          <a:prstGeom prst="rect">
            <a:avLst/>
          </a:prstGeom>
          <a:noFill/>
        </p:spPr>
        <p:txBody>
          <a:bodyPr wrap="square" rtlCol="0">
            <a:spAutoFit/>
          </a:bodyPr>
          <a:lstStyle/>
          <a:p>
            <a:r>
              <a:rPr lang="cs-CZ" sz="2800" dirty="0"/>
              <a:t>VELKÉ OCHLAZOVÁNÍ</a:t>
            </a:r>
            <a:endParaRPr lang="en-GB" sz="2800" dirty="0"/>
          </a:p>
        </p:txBody>
      </p:sp>
      <p:sp>
        <p:nvSpPr>
          <p:cNvPr id="8" name="TextBox 7"/>
          <p:cNvSpPr txBox="1"/>
          <p:nvPr/>
        </p:nvSpPr>
        <p:spPr>
          <a:xfrm>
            <a:off x="6500826" y="1285860"/>
            <a:ext cx="2500330" cy="5539978"/>
          </a:xfrm>
          <a:prstGeom prst="rect">
            <a:avLst/>
          </a:prstGeom>
          <a:noFill/>
        </p:spPr>
        <p:txBody>
          <a:bodyPr wrap="square" rtlCol="0">
            <a:spAutoFit/>
          </a:bodyPr>
          <a:lstStyle/>
          <a:p>
            <a:r>
              <a:rPr lang="cs-CZ" sz="2400" dirty="0"/>
              <a:t>Latentní odpařování tepla</a:t>
            </a:r>
          </a:p>
          <a:p>
            <a:r>
              <a:rPr lang="en-GB" sz="2400" dirty="0"/>
              <a:t>H</a:t>
            </a:r>
            <a:r>
              <a:rPr lang="en-GB" sz="2400" baseline="-25000" dirty="0"/>
              <a:t>2</a:t>
            </a:r>
            <a:r>
              <a:rPr lang="en-GB" sz="2400" dirty="0"/>
              <a:t>0 = 2</a:t>
            </a:r>
            <a:r>
              <a:rPr lang="cs-CZ" sz="2400" dirty="0"/>
              <a:t>,</a:t>
            </a:r>
            <a:r>
              <a:rPr lang="en-GB" sz="2400" dirty="0"/>
              <a:t>45MJ/kg</a:t>
            </a:r>
          </a:p>
          <a:p>
            <a:endParaRPr lang="en-GB" dirty="0"/>
          </a:p>
          <a:p>
            <a:endParaRPr lang="en-GB" dirty="0"/>
          </a:p>
          <a:p>
            <a:r>
              <a:rPr lang="en-GB" dirty="0"/>
              <a:t>1 J = 1 W/s</a:t>
            </a:r>
          </a:p>
          <a:p>
            <a:r>
              <a:rPr lang="en-GB" dirty="0"/>
              <a:t>1 </a:t>
            </a:r>
            <a:r>
              <a:rPr lang="cs-CZ" dirty="0"/>
              <a:t>tele</a:t>
            </a:r>
            <a:r>
              <a:rPr lang="en-GB" dirty="0"/>
              <a:t> = 200W</a:t>
            </a:r>
          </a:p>
          <a:p>
            <a:endParaRPr lang="en-GB" dirty="0"/>
          </a:p>
          <a:p>
            <a:endParaRPr lang="en-GB" dirty="0"/>
          </a:p>
          <a:p>
            <a:r>
              <a:rPr lang="cs-CZ" dirty="0"/>
              <a:t>K odpaření </a:t>
            </a:r>
            <a:r>
              <a:rPr lang="en-GB" dirty="0"/>
              <a:t>1 kg H</a:t>
            </a:r>
            <a:r>
              <a:rPr lang="en-GB" baseline="-25000" dirty="0"/>
              <a:t>2</a:t>
            </a:r>
            <a:r>
              <a:rPr lang="en-GB" dirty="0"/>
              <a:t>0 </a:t>
            </a:r>
            <a:r>
              <a:rPr lang="cs-CZ" dirty="0"/>
              <a:t>je </a:t>
            </a:r>
            <a:r>
              <a:rPr lang="en-GB" dirty="0"/>
              <a:t>3</a:t>
            </a:r>
            <a:r>
              <a:rPr lang="cs-CZ" dirty="0"/>
              <a:t>,</a:t>
            </a:r>
            <a:r>
              <a:rPr lang="en-GB" dirty="0"/>
              <a:t>4 </a:t>
            </a:r>
            <a:r>
              <a:rPr lang="cs-CZ" dirty="0"/>
              <a:t>hodiny vynakládáno tělesné teplo telete</a:t>
            </a:r>
            <a:r>
              <a:rPr lang="en-GB" dirty="0"/>
              <a:t>.</a:t>
            </a:r>
          </a:p>
          <a:p>
            <a:endParaRPr lang="en-GB" dirty="0"/>
          </a:p>
          <a:p>
            <a:endParaRPr lang="en-GB" dirty="0"/>
          </a:p>
          <a:p>
            <a:r>
              <a:rPr lang="cs-CZ" sz="2400" b="1" dirty="0"/>
              <a:t>VE VLHKU JE ZIMA.</a:t>
            </a:r>
            <a:endParaRPr lang="en-GB" sz="2400" b="1" dirty="0"/>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756.JPG"/>
          <p:cNvPicPr>
            <a:picLocks noChangeAspect="1"/>
          </p:cNvPicPr>
          <p:nvPr/>
        </p:nvPicPr>
        <p:blipFill>
          <a:blip r:embed="rId3" cstate="email"/>
          <a:srcRect/>
          <a:stretch>
            <a:fillRect/>
          </a:stretch>
        </p:blipFill>
        <p:spPr>
          <a:xfrm>
            <a:off x="0" y="0"/>
            <a:ext cx="4500562" cy="6858000"/>
          </a:xfrm>
          <a:prstGeom prst="rect">
            <a:avLst/>
          </a:prstGeom>
        </p:spPr>
      </p:pic>
      <p:pic>
        <p:nvPicPr>
          <p:cNvPr id="3" name="Picture 2" descr="IMG_5280.JPG"/>
          <p:cNvPicPr>
            <a:picLocks noChangeAspect="1"/>
          </p:cNvPicPr>
          <p:nvPr/>
        </p:nvPicPr>
        <p:blipFill>
          <a:blip r:embed="rId4" cstate="screen"/>
          <a:srcRect/>
          <a:stretch>
            <a:fillRect/>
          </a:stretch>
        </p:blipFill>
        <p:spPr>
          <a:xfrm>
            <a:off x="4572000" y="0"/>
            <a:ext cx="4572000" cy="6858000"/>
          </a:xfrm>
          <a:prstGeom prst="rect">
            <a:avLst/>
          </a:prstGeom>
        </p:spPr>
      </p:pic>
      <p:sp>
        <p:nvSpPr>
          <p:cNvPr id="4" name="TextBox 3"/>
          <p:cNvSpPr txBox="1"/>
          <p:nvPr/>
        </p:nvSpPr>
        <p:spPr>
          <a:xfrm>
            <a:off x="428596" y="6143644"/>
            <a:ext cx="8215370" cy="646331"/>
          </a:xfrm>
          <a:prstGeom prst="rect">
            <a:avLst/>
          </a:prstGeom>
          <a:solidFill>
            <a:schemeClr val="bg1"/>
          </a:solidFill>
        </p:spPr>
        <p:txBody>
          <a:bodyPr wrap="square" rtlCol="0">
            <a:spAutoFit/>
          </a:bodyPr>
          <a:lstStyle/>
          <a:p>
            <a:r>
              <a:rPr lang="cs-CZ" dirty="0"/>
              <a:t>VODA</a:t>
            </a:r>
            <a:r>
              <a:rPr lang="en-GB" dirty="0"/>
              <a:t>:	0</a:t>
            </a:r>
            <a:r>
              <a:rPr lang="cs-CZ" dirty="0"/>
              <a:t>,</a:t>
            </a:r>
            <a:r>
              <a:rPr lang="en-GB" dirty="0"/>
              <a:t>75 </a:t>
            </a:r>
            <a:r>
              <a:rPr lang="cs-CZ" dirty="0"/>
              <a:t>až</a:t>
            </a:r>
            <a:r>
              <a:rPr lang="en-GB" dirty="0"/>
              <a:t> 2</a:t>
            </a:r>
            <a:r>
              <a:rPr lang="cs-CZ" dirty="0"/>
              <a:t>,</a:t>
            </a:r>
            <a:r>
              <a:rPr lang="en-GB" dirty="0"/>
              <a:t>0 </a:t>
            </a:r>
            <a:r>
              <a:rPr lang="cs-CZ" dirty="0"/>
              <a:t>litrů za den se odpaří, i pokud jsou používány napájecí automaty</a:t>
            </a:r>
            <a:endParaRPr lang="en-GB" dirty="0"/>
          </a:p>
        </p:txBody>
      </p:sp>
      <p:sp>
        <p:nvSpPr>
          <p:cNvPr id="5" name="TextBox 4"/>
          <p:cNvSpPr txBox="1"/>
          <p:nvPr/>
        </p:nvSpPr>
        <p:spPr>
          <a:xfrm>
            <a:off x="4714876" y="142852"/>
            <a:ext cx="4143404" cy="461665"/>
          </a:xfrm>
          <a:prstGeom prst="rect">
            <a:avLst/>
          </a:prstGeom>
          <a:solidFill>
            <a:schemeClr val="bg1"/>
          </a:solidFill>
        </p:spPr>
        <p:txBody>
          <a:bodyPr wrap="square" rtlCol="0">
            <a:spAutoFit/>
          </a:bodyPr>
          <a:lstStyle/>
          <a:p>
            <a:pPr algn="r"/>
            <a:r>
              <a:rPr lang="en-GB" sz="2400" b="1" dirty="0"/>
              <a:t>.....a</a:t>
            </a:r>
            <a:r>
              <a:rPr lang="cs-CZ" sz="2400" b="1" dirty="0"/>
              <a:t> VODA</a:t>
            </a:r>
            <a:endParaRPr lang="en-GB"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lmsheader"/>
          <p:cNvPicPr>
            <a:picLocks noChangeAspect="1" noChangeArrowheads="1"/>
          </p:cNvPicPr>
          <p:nvPr/>
        </p:nvPicPr>
        <p:blipFill>
          <a:blip r:embed="rId3" cstate="screen"/>
          <a:srcRect/>
          <a:stretch>
            <a:fillRect/>
          </a:stretch>
        </p:blipFill>
        <p:spPr bwMode="auto">
          <a:xfrm>
            <a:off x="2143108" y="0"/>
            <a:ext cx="7000892" cy="1133475"/>
          </a:xfrm>
          <a:prstGeom prst="rect">
            <a:avLst/>
          </a:prstGeom>
          <a:noFill/>
          <a:ln w="9525">
            <a:noFill/>
            <a:miter lim="800000"/>
            <a:headEnd/>
            <a:tailEnd/>
          </a:ln>
        </p:spPr>
      </p:pic>
      <p:sp>
        <p:nvSpPr>
          <p:cNvPr id="5" name="TextBox 4"/>
          <p:cNvSpPr txBox="1"/>
          <p:nvPr/>
        </p:nvSpPr>
        <p:spPr>
          <a:xfrm>
            <a:off x="108012" y="908759"/>
            <a:ext cx="3455876" cy="5016758"/>
          </a:xfrm>
          <a:prstGeom prst="rect">
            <a:avLst/>
          </a:prstGeom>
          <a:noFill/>
        </p:spPr>
        <p:txBody>
          <a:bodyPr wrap="square" rtlCol="0">
            <a:spAutoFit/>
          </a:bodyPr>
          <a:lstStyle/>
          <a:p>
            <a:r>
              <a:rPr lang="cs-CZ" sz="4000" dirty="0"/>
              <a:t>VODA POD KONTROLOU</a:t>
            </a:r>
            <a:endParaRPr lang="en-GB" sz="4000" dirty="0"/>
          </a:p>
          <a:p>
            <a:endParaRPr lang="en-GB" sz="4000" dirty="0"/>
          </a:p>
          <a:p>
            <a:pPr>
              <a:buFont typeface="Arial" pitchFamily="34" charset="0"/>
              <a:buChar char="•"/>
            </a:pPr>
            <a:r>
              <a:rPr lang="cs-CZ" sz="3200" dirty="0"/>
              <a:t>přístup</a:t>
            </a:r>
            <a:endParaRPr lang="en-GB" sz="3200" dirty="0"/>
          </a:p>
          <a:p>
            <a:pPr>
              <a:buFont typeface="Arial" pitchFamily="34" charset="0"/>
              <a:buChar char="•"/>
            </a:pPr>
            <a:r>
              <a:rPr lang="cs-CZ" sz="3200" dirty="0"/>
              <a:t>kvalita</a:t>
            </a:r>
            <a:endParaRPr lang="en-GB" sz="3200" dirty="0"/>
          </a:p>
          <a:p>
            <a:pPr>
              <a:buFont typeface="Arial" pitchFamily="34" charset="0"/>
              <a:buChar char="•"/>
            </a:pPr>
            <a:r>
              <a:rPr lang="cs-CZ" sz="3200" dirty="0"/>
              <a:t>rozlévání</a:t>
            </a:r>
            <a:endParaRPr lang="en-GB" sz="3200" dirty="0"/>
          </a:p>
          <a:p>
            <a:pPr>
              <a:buFont typeface="Arial" pitchFamily="34" charset="0"/>
              <a:buChar char="•"/>
            </a:pPr>
            <a:r>
              <a:rPr lang="cs-CZ" sz="3200" dirty="0"/>
              <a:t>podestýlka</a:t>
            </a:r>
            <a:endParaRPr lang="en-GB" sz="3200" dirty="0"/>
          </a:p>
          <a:p>
            <a:pPr>
              <a:buFont typeface="Arial" pitchFamily="34" charset="0"/>
              <a:buChar char="•"/>
            </a:pPr>
            <a:r>
              <a:rPr lang="cs-CZ" sz="3200" dirty="0"/>
              <a:t>hygiena</a:t>
            </a:r>
            <a:endParaRPr lang="en-GB" sz="3200" dirty="0"/>
          </a:p>
          <a:p>
            <a:endParaRPr lang="en-GB" sz="4000" dirty="0"/>
          </a:p>
        </p:txBody>
      </p:sp>
      <p:pic>
        <p:nvPicPr>
          <p:cNvPr id="3" name="Picture 2">
            <a:extLst>
              <a:ext uri="{FF2B5EF4-FFF2-40B4-BE49-F238E27FC236}">
                <a16:creationId xmlns:a16="http://schemas.microsoft.com/office/drawing/2014/main" id="{E34D3BCF-0F74-4778-B1B9-8F6E508C1D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21660" y="919216"/>
            <a:ext cx="5722340" cy="2731806"/>
          </a:xfrm>
          <a:prstGeom prst="rect">
            <a:avLst/>
          </a:prstGeom>
        </p:spPr>
      </p:pic>
      <p:pic>
        <p:nvPicPr>
          <p:cNvPr id="8" name="Picture 7">
            <a:extLst>
              <a:ext uri="{FF2B5EF4-FFF2-40B4-BE49-F238E27FC236}">
                <a16:creationId xmlns:a16="http://schemas.microsoft.com/office/drawing/2014/main" id="{968E2DF7-C0DB-428E-85C8-36B80FE878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21661" y="3808319"/>
            <a:ext cx="5722340" cy="3075246"/>
          </a:xfrm>
          <a:prstGeom prst="rect">
            <a:avLst/>
          </a:prstGeom>
        </p:spPr>
      </p:pic>
      <p:sp>
        <p:nvSpPr>
          <p:cNvPr id="2" name="TextBox 1">
            <a:extLst>
              <a:ext uri="{FF2B5EF4-FFF2-40B4-BE49-F238E27FC236}">
                <a16:creationId xmlns:a16="http://schemas.microsoft.com/office/drawing/2014/main" id="{6FF56E33-EF06-4E5E-83B2-A5F8F23F1F99}"/>
              </a:ext>
            </a:extLst>
          </p:cNvPr>
          <p:cNvSpPr txBox="1"/>
          <p:nvPr/>
        </p:nvSpPr>
        <p:spPr>
          <a:xfrm>
            <a:off x="395536" y="183486"/>
            <a:ext cx="5976664" cy="646331"/>
          </a:xfrm>
          <a:prstGeom prst="rect">
            <a:avLst/>
          </a:prstGeom>
          <a:noFill/>
        </p:spPr>
        <p:txBody>
          <a:bodyPr wrap="square" rtlCol="0">
            <a:spAutoFit/>
          </a:bodyPr>
          <a:lstStyle/>
          <a:p>
            <a:r>
              <a:rPr lang="cs-CZ" sz="3600" dirty="0"/>
              <a:t>Pozitivní přístup k vlhkosti</a:t>
            </a:r>
            <a:endParaRPr lang="en-GB" sz="3600" dirty="0"/>
          </a:p>
        </p:txBody>
      </p:sp>
    </p:spTree>
    <p:extLst>
      <p:ext uri="{BB962C8B-B14F-4D97-AF65-F5344CB8AC3E}">
        <p14:creationId xmlns:p14="http://schemas.microsoft.com/office/powerpoint/2010/main" val="107762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4396.JPG"/>
          <p:cNvPicPr>
            <a:picLocks noChangeAspect="1"/>
          </p:cNvPicPr>
          <p:nvPr/>
        </p:nvPicPr>
        <p:blipFill>
          <a:blip r:embed="rId3" cstate="screen"/>
          <a:stretch>
            <a:fillRect/>
          </a:stretch>
        </p:blipFill>
        <p:spPr>
          <a:xfrm>
            <a:off x="0" y="0"/>
            <a:ext cx="9144000" cy="6858000"/>
          </a:xfrm>
          <a:prstGeom prst="rect">
            <a:avLst/>
          </a:prstGeom>
        </p:spPr>
      </p:pic>
      <p:sp>
        <p:nvSpPr>
          <p:cNvPr id="3" name="TextBox 2"/>
          <p:cNvSpPr txBox="1"/>
          <p:nvPr/>
        </p:nvSpPr>
        <p:spPr>
          <a:xfrm>
            <a:off x="539552" y="5877272"/>
            <a:ext cx="7604316" cy="954107"/>
          </a:xfrm>
          <a:prstGeom prst="rect">
            <a:avLst/>
          </a:prstGeom>
          <a:solidFill>
            <a:schemeClr val="bg1"/>
          </a:solidFill>
        </p:spPr>
        <p:txBody>
          <a:bodyPr wrap="square" rtlCol="0">
            <a:spAutoFit/>
          </a:bodyPr>
          <a:lstStyle/>
          <a:p>
            <a:r>
              <a:rPr lang="cs-CZ" sz="2000" dirty="0"/>
              <a:t>Doba ležení telete </a:t>
            </a:r>
            <a:r>
              <a:rPr lang="en-GB" sz="2000" dirty="0"/>
              <a:t>~ </a:t>
            </a:r>
            <a:r>
              <a:rPr lang="cs-CZ" sz="2000" dirty="0" err="1"/>
              <a:t>prům</a:t>
            </a:r>
            <a:r>
              <a:rPr lang="cs-CZ" sz="2000" dirty="0"/>
              <a:t>.</a:t>
            </a:r>
            <a:r>
              <a:rPr lang="en-GB" sz="2000" dirty="0"/>
              <a:t> 20</a:t>
            </a:r>
            <a:r>
              <a:rPr lang="cs-CZ" sz="2000" dirty="0"/>
              <a:t>,</a:t>
            </a:r>
            <a:r>
              <a:rPr lang="en-GB" sz="2000" dirty="0"/>
              <a:t>6 h</a:t>
            </a:r>
            <a:r>
              <a:rPr lang="cs-CZ" sz="2000" dirty="0"/>
              <a:t>od</a:t>
            </a:r>
            <a:r>
              <a:rPr lang="en-GB" sz="2000" dirty="0"/>
              <a:t>/d     (86% </a:t>
            </a:r>
            <a:r>
              <a:rPr lang="cs-CZ" sz="2000" dirty="0"/>
              <a:t>času</a:t>
            </a:r>
            <a:r>
              <a:rPr lang="en-GB" sz="2000" dirty="0"/>
              <a:t>) d10-d38</a:t>
            </a:r>
          </a:p>
          <a:p>
            <a:r>
              <a:rPr lang="cs-CZ" sz="2000" dirty="0"/>
              <a:t>Nemocné tele   </a:t>
            </a:r>
            <a:r>
              <a:rPr lang="en-GB" sz="2000" dirty="0"/>
              <a:t>+44 min</a:t>
            </a:r>
            <a:r>
              <a:rPr lang="cs-CZ" sz="2000" dirty="0" err="1"/>
              <a:t>ut</a:t>
            </a:r>
            <a:r>
              <a:rPr lang="cs-CZ" sz="2000" dirty="0"/>
              <a:t> ležení/</a:t>
            </a:r>
            <a:r>
              <a:rPr lang="en-GB" sz="2000" dirty="0"/>
              <a:t>d    (89% </a:t>
            </a:r>
            <a:r>
              <a:rPr lang="cs-CZ" sz="2000" dirty="0"/>
              <a:t>času</a:t>
            </a:r>
            <a:r>
              <a:rPr lang="en-GB" sz="2000" dirty="0"/>
              <a:t>)</a:t>
            </a:r>
          </a:p>
          <a:p>
            <a:r>
              <a:rPr lang="en-GB" sz="1600" dirty="0" err="1"/>
              <a:t>Ollivett</a:t>
            </a:r>
            <a:r>
              <a:rPr lang="en-GB" sz="1600" dirty="0"/>
              <a:t> et al (2014)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4662.JPG"/>
          <p:cNvPicPr>
            <a:picLocks noChangeAspect="1"/>
          </p:cNvPicPr>
          <p:nvPr/>
        </p:nvPicPr>
        <p:blipFill>
          <a:blip r:embed="rId3" cstate="screen"/>
          <a:stretch>
            <a:fillRect/>
          </a:stretch>
        </p:blipFill>
        <p:spPr>
          <a:xfrm>
            <a:off x="0" y="0"/>
            <a:ext cx="9144000" cy="6858000"/>
          </a:xfrm>
          <a:prstGeom prst="rect">
            <a:avLst/>
          </a:prstGeom>
        </p:spPr>
      </p:pic>
      <p:sp>
        <p:nvSpPr>
          <p:cNvPr id="4" name="TextBox 3"/>
          <p:cNvSpPr txBox="1"/>
          <p:nvPr/>
        </p:nvSpPr>
        <p:spPr>
          <a:xfrm>
            <a:off x="4788024" y="836712"/>
            <a:ext cx="4070256" cy="1723549"/>
          </a:xfrm>
          <a:prstGeom prst="rect">
            <a:avLst/>
          </a:prstGeom>
          <a:solidFill>
            <a:schemeClr val="bg1"/>
          </a:solidFill>
        </p:spPr>
        <p:txBody>
          <a:bodyPr wrap="square" rtlCol="0">
            <a:spAutoFit/>
          </a:bodyPr>
          <a:lstStyle/>
          <a:p>
            <a:r>
              <a:rPr lang="cs-CZ" sz="4400" dirty="0"/>
              <a:t>KONSTRUKCE PODLAHY</a:t>
            </a:r>
            <a:endParaRPr lang="en-GB" sz="4400" dirty="0"/>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lmsheader"/>
          <p:cNvPicPr>
            <a:picLocks noChangeAspect="1" noChangeArrowheads="1"/>
          </p:cNvPicPr>
          <p:nvPr/>
        </p:nvPicPr>
        <p:blipFill>
          <a:blip r:embed="rId3" cstate="email"/>
          <a:srcRect/>
          <a:stretch>
            <a:fillRect/>
          </a:stretch>
        </p:blipFill>
        <p:spPr bwMode="auto">
          <a:xfrm>
            <a:off x="714375" y="0"/>
            <a:ext cx="7643813" cy="1133475"/>
          </a:xfrm>
          <a:prstGeom prst="rect">
            <a:avLst/>
          </a:prstGeom>
          <a:noFill/>
          <a:ln w="9525">
            <a:noFill/>
            <a:miter lim="800000"/>
            <a:headEnd/>
            <a:tailEnd/>
          </a:ln>
        </p:spPr>
      </p:pic>
      <p:pic>
        <p:nvPicPr>
          <p:cNvPr id="5" name="Picture 4" descr="IMG_2035.JPG"/>
          <p:cNvPicPr>
            <a:picLocks noChangeAspect="1"/>
          </p:cNvPicPr>
          <p:nvPr/>
        </p:nvPicPr>
        <p:blipFill>
          <a:blip r:embed="rId4" cstate="email"/>
          <a:stretch>
            <a:fillRect/>
          </a:stretch>
        </p:blipFill>
        <p:spPr>
          <a:xfrm>
            <a:off x="0" y="0"/>
            <a:ext cx="9144000" cy="6858000"/>
          </a:xfrm>
          <a:prstGeom prst="rect">
            <a:avLst/>
          </a:prstGeom>
        </p:spPr>
      </p:pic>
      <p:sp>
        <p:nvSpPr>
          <p:cNvPr id="4" name="TextBox 3"/>
          <p:cNvSpPr txBox="1"/>
          <p:nvPr/>
        </p:nvSpPr>
        <p:spPr>
          <a:xfrm>
            <a:off x="3635896" y="332656"/>
            <a:ext cx="4793756" cy="769441"/>
          </a:xfrm>
          <a:prstGeom prst="rect">
            <a:avLst/>
          </a:prstGeom>
          <a:noFill/>
        </p:spPr>
        <p:txBody>
          <a:bodyPr wrap="square" rtlCol="0">
            <a:spAutoFit/>
          </a:bodyPr>
          <a:lstStyle/>
          <a:p>
            <a:r>
              <a:rPr lang="cs-CZ" sz="4400" b="1" dirty="0"/>
              <a:t>Čerstvý vzduch</a:t>
            </a:r>
            <a:r>
              <a:rPr lang="en-GB" sz="4400" b="1"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msheader"/>
          <p:cNvPicPr>
            <a:picLocks noChangeAspect="1" noChangeArrowheads="1"/>
          </p:cNvPicPr>
          <p:nvPr/>
        </p:nvPicPr>
        <p:blipFill>
          <a:blip r:embed="rId3" cstate="screen"/>
          <a:srcRect/>
          <a:stretch>
            <a:fillRect/>
          </a:stretch>
        </p:blipFill>
        <p:spPr bwMode="auto">
          <a:xfrm>
            <a:off x="-9208" y="44624"/>
            <a:ext cx="9153208" cy="1357298"/>
          </a:xfrm>
          <a:prstGeom prst="rect">
            <a:avLst/>
          </a:prstGeom>
          <a:noFill/>
          <a:ln w="9525">
            <a:noFill/>
            <a:miter lim="800000"/>
            <a:headEnd/>
            <a:tailEnd/>
          </a:ln>
        </p:spPr>
      </p:pic>
      <p:sp>
        <p:nvSpPr>
          <p:cNvPr id="6" name="TextBox 5">
            <a:extLst>
              <a:ext uri="{FF2B5EF4-FFF2-40B4-BE49-F238E27FC236}">
                <a16:creationId xmlns:a16="http://schemas.microsoft.com/office/drawing/2014/main" id="{64371E73-4F88-4547-9E6F-0801A34D28DA}"/>
              </a:ext>
            </a:extLst>
          </p:cNvPr>
          <p:cNvSpPr txBox="1"/>
          <p:nvPr/>
        </p:nvSpPr>
        <p:spPr>
          <a:xfrm>
            <a:off x="3203848" y="1628800"/>
            <a:ext cx="5688632" cy="5232202"/>
          </a:xfrm>
          <a:prstGeom prst="rect">
            <a:avLst/>
          </a:prstGeom>
          <a:noFill/>
        </p:spPr>
        <p:txBody>
          <a:bodyPr wrap="square" rtlCol="0">
            <a:spAutoFit/>
          </a:bodyPr>
          <a:lstStyle/>
          <a:p>
            <a:r>
              <a:rPr lang="cs-CZ" sz="2400" dirty="0"/>
              <a:t>Mortalita telat v Anglii</a:t>
            </a:r>
            <a:r>
              <a:rPr lang="en-GB" sz="2400" dirty="0"/>
              <a:t> </a:t>
            </a:r>
          </a:p>
          <a:p>
            <a:pPr marL="285750" indent="-285750">
              <a:buFont typeface="Arial" panose="020B0604020202020204" pitchFamily="34" charset="0"/>
              <a:buChar char="•"/>
            </a:pPr>
            <a:r>
              <a:rPr lang="en-GB" dirty="0"/>
              <a:t>7</a:t>
            </a:r>
            <a:r>
              <a:rPr lang="cs-CZ" dirty="0"/>
              <a:t>,</a:t>
            </a:r>
            <a:r>
              <a:rPr lang="en-GB" dirty="0"/>
              <a:t>8% Esslemont and </a:t>
            </a:r>
            <a:r>
              <a:rPr lang="en-GB" dirty="0" err="1"/>
              <a:t>Kossaibati</a:t>
            </a:r>
            <a:r>
              <a:rPr lang="en-GB" dirty="0"/>
              <a:t>, (1996).  </a:t>
            </a:r>
          </a:p>
          <a:p>
            <a:pPr marL="285750" indent="-285750">
              <a:buFont typeface="Arial" panose="020B0604020202020204" pitchFamily="34" charset="0"/>
              <a:buChar char="•"/>
            </a:pPr>
            <a:r>
              <a:rPr lang="en-GB" dirty="0"/>
              <a:t>7</a:t>
            </a:r>
            <a:r>
              <a:rPr lang="cs-CZ" dirty="0"/>
              <a:t>,</a:t>
            </a:r>
            <a:r>
              <a:rPr lang="en-GB" dirty="0"/>
              <a:t>9% Brickell et al., (2009)</a:t>
            </a:r>
          </a:p>
          <a:p>
            <a:endParaRPr lang="en-GB" dirty="0"/>
          </a:p>
          <a:p>
            <a:r>
              <a:rPr lang="cs-CZ" sz="2800" dirty="0"/>
              <a:t>Náklady na respirační onemocnění</a:t>
            </a:r>
            <a:endParaRPr lang="en-GB" sz="2800" dirty="0"/>
          </a:p>
          <a:p>
            <a:r>
              <a:rPr lang="en-GB" dirty="0"/>
              <a:t>€49 - €96 </a:t>
            </a:r>
            <a:r>
              <a:rPr lang="cs-CZ" dirty="0"/>
              <a:t>na nemocné tele za </a:t>
            </a:r>
            <a:r>
              <a:rPr lang="en-GB" dirty="0"/>
              <a:t>4 </a:t>
            </a:r>
            <a:r>
              <a:rPr lang="cs-CZ" dirty="0"/>
              <a:t>týdny </a:t>
            </a:r>
            <a:r>
              <a:rPr lang="en-GB" dirty="0"/>
              <a:t>(Potter, 2007)</a:t>
            </a:r>
          </a:p>
          <a:p>
            <a:r>
              <a:rPr lang="cs-CZ" dirty="0"/>
              <a:t>Celkové finanční ztráty na telatech od narození do 6 měsíců - </a:t>
            </a:r>
            <a:r>
              <a:rPr lang="en-GB" dirty="0"/>
              <a:t>79 </a:t>
            </a:r>
            <a:r>
              <a:rPr lang="cs-CZ" dirty="0"/>
              <a:t>milionů EUR </a:t>
            </a:r>
            <a:r>
              <a:rPr lang="en-GB" dirty="0"/>
              <a:t>(DEFRA 2003) </a:t>
            </a:r>
          </a:p>
          <a:p>
            <a:endParaRPr lang="en-GB" dirty="0"/>
          </a:p>
          <a:p>
            <a:pPr marL="285750" indent="-285750">
              <a:buFont typeface="Arial" panose="020B0604020202020204" pitchFamily="34" charset="0"/>
              <a:buChar char="•"/>
            </a:pPr>
            <a:r>
              <a:rPr lang="cs-CZ" dirty="0"/>
              <a:t>Užitkovost na první laktaci snížena asi o</a:t>
            </a:r>
            <a:r>
              <a:rPr lang="en-GB" dirty="0"/>
              <a:t> 4% </a:t>
            </a:r>
          </a:p>
          <a:p>
            <a:pPr marL="285750" indent="-285750">
              <a:buFont typeface="Arial" panose="020B0604020202020204" pitchFamily="34" charset="0"/>
              <a:buChar char="•"/>
            </a:pPr>
            <a:r>
              <a:rPr lang="cs-CZ" dirty="0"/>
              <a:t>Užitkovost na druhé laktaci snížena asi o </a:t>
            </a:r>
            <a:r>
              <a:rPr lang="en-GB" dirty="0"/>
              <a:t>8% </a:t>
            </a:r>
          </a:p>
          <a:p>
            <a:pPr marL="285750" indent="-285750">
              <a:buFont typeface="Arial" panose="020B0604020202020204" pitchFamily="34" charset="0"/>
              <a:buChar char="•"/>
            </a:pPr>
            <a:r>
              <a:rPr lang="cs-CZ" dirty="0"/>
              <a:t>Finanční náklady za dvě laktace</a:t>
            </a:r>
            <a:r>
              <a:rPr lang="en-GB" dirty="0"/>
              <a:t> 281</a:t>
            </a:r>
            <a:r>
              <a:rPr lang="cs-CZ" dirty="0"/>
              <a:t> </a:t>
            </a:r>
            <a:r>
              <a:rPr lang="en-GB" dirty="0"/>
              <a:t>€,</a:t>
            </a:r>
          </a:p>
          <a:p>
            <a:pPr marL="285750" indent="-285750">
              <a:buFont typeface="Arial" panose="020B0604020202020204" pitchFamily="34" charset="0"/>
              <a:buChar char="•"/>
            </a:pPr>
            <a:r>
              <a:rPr lang="en-GB" dirty="0"/>
              <a:t>338</a:t>
            </a:r>
            <a:r>
              <a:rPr lang="cs-CZ" dirty="0"/>
              <a:t> </a:t>
            </a:r>
            <a:r>
              <a:rPr lang="en-GB" dirty="0"/>
              <a:t>£</a:t>
            </a:r>
            <a:r>
              <a:rPr lang="cs-CZ" dirty="0"/>
              <a:t>, pokud bylo v rámci léčby aplikováno několik injekcí</a:t>
            </a:r>
            <a:endParaRPr lang="en-GB" dirty="0"/>
          </a:p>
          <a:p>
            <a:r>
              <a:rPr lang="en-GB" sz="1000" dirty="0"/>
              <a:t>Calf management for lifetime performance, Morrison S, Carson A, </a:t>
            </a:r>
            <a:r>
              <a:rPr lang="en-GB" sz="1000" dirty="0" err="1"/>
              <a:t>Speijers</a:t>
            </a:r>
            <a:r>
              <a:rPr lang="en-GB" sz="1000" dirty="0"/>
              <a:t> M, Kilpatrick D. (2016)</a:t>
            </a:r>
          </a:p>
          <a:p>
            <a:r>
              <a:rPr lang="en-GB" sz="1000" dirty="0"/>
              <a:t>Agri-Food and Biosciences Institute (AFBI), Hillsborough, Co. Down. BT26 6DR</a:t>
            </a:r>
          </a:p>
          <a:p>
            <a:endParaRPr lang="en-GB" dirty="0"/>
          </a:p>
        </p:txBody>
      </p:sp>
      <p:sp>
        <p:nvSpPr>
          <p:cNvPr id="7" name="TextBox 6">
            <a:extLst>
              <a:ext uri="{FF2B5EF4-FFF2-40B4-BE49-F238E27FC236}">
                <a16:creationId xmlns:a16="http://schemas.microsoft.com/office/drawing/2014/main" id="{450459FF-0613-4C40-998C-9CC3E2DD3503}"/>
              </a:ext>
            </a:extLst>
          </p:cNvPr>
          <p:cNvSpPr txBox="1"/>
          <p:nvPr/>
        </p:nvSpPr>
        <p:spPr>
          <a:xfrm>
            <a:off x="611560" y="332656"/>
            <a:ext cx="6408712" cy="584775"/>
          </a:xfrm>
          <a:prstGeom prst="rect">
            <a:avLst/>
          </a:prstGeom>
          <a:noFill/>
        </p:spPr>
        <p:txBody>
          <a:bodyPr wrap="square" rtlCol="0">
            <a:spAutoFit/>
          </a:bodyPr>
          <a:lstStyle/>
          <a:p>
            <a:r>
              <a:rPr lang="cs-CZ" sz="3200" dirty="0"/>
              <a:t>RESPIRAČNÍ ONEMOCNĚNÍ</a:t>
            </a:r>
            <a:r>
              <a:rPr lang="en-GB" sz="3200" dirty="0"/>
              <a:t> I</a:t>
            </a:r>
          </a:p>
        </p:txBody>
      </p:sp>
      <p:pic>
        <p:nvPicPr>
          <p:cNvPr id="10" name="Picture 9">
            <a:extLst>
              <a:ext uri="{FF2B5EF4-FFF2-40B4-BE49-F238E27FC236}">
                <a16:creationId xmlns:a16="http://schemas.microsoft.com/office/drawing/2014/main" id="{B0799FF8-CF02-42BE-A773-1EA5B94D7D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1700808"/>
            <a:ext cx="2741999" cy="2160240"/>
          </a:xfrm>
          <a:prstGeom prst="rect">
            <a:avLst/>
          </a:prstGeom>
        </p:spPr>
      </p:pic>
    </p:spTree>
    <p:extLst>
      <p:ext uri="{BB962C8B-B14F-4D97-AF65-F5344CB8AC3E}">
        <p14:creationId xmlns:p14="http://schemas.microsoft.com/office/powerpoint/2010/main" val="1967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lmsheader"/>
          <p:cNvPicPr>
            <a:picLocks noChangeAspect="1" noChangeArrowheads="1"/>
          </p:cNvPicPr>
          <p:nvPr/>
        </p:nvPicPr>
        <p:blipFill>
          <a:blip r:embed="rId3" cstate="email"/>
          <a:srcRect/>
          <a:stretch>
            <a:fillRect/>
          </a:stretch>
        </p:blipFill>
        <p:spPr bwMode="auto">
          <a:xfrm>
            <a:off x="928688" y="285750"/>
            <a:ext cx="7704137" cy="1150938"/>
          </a:xfrm>
          <a:prstGeom prst="rect">
            <a:avLst/>
          </a:prstGeom>
          <a:noFill/>
          <a:ln w="9525">
            <a:noFill/>
            <a:miter lim="800000"/>
            <a:headEnd/>
            <a:tailEnd/>
          </a:ln>
        </p:spPr>
      </p:pic>
      <p:sp>
        <p:nvSpPr>
          <p:cNvPr id="7" name="TextBox 6"/>
          <p:cNvSpPr txBox="1"/>
          <p:nvPr/>
        </p:nvSpPr>
        <p:spPr>
          <a:xfrm>
            <a:off x="857224" y="332656"/>
            <a:ext cx="6072230" cy="584775"/>
          </a:xfrm>
          <a:prstGeom prst="rect">
            <a:avLst/>
          </a:prstGeom>
          <a:noFill/>
        </p:spPr>
        <p:txBody>
          <a:bodyPr wrap="square" rtlCol="0">
            <a:spAutoFit/>
          </a:bodyPr>
          <a:lstStyle/>
          <a:p>
            <a:r>
              <a:rPr lang="cs-CZ" sz="3200" dirty="0"/>
              <a:t>Mladý skot</a:t>
            </a:r>
            <a:r>
              <a:rPr lang="en-GB" sz="3200" dirty="0"/>
              <a:t> ~ </a:t>
            </a:r>
            <a:r>
              <a:rPr lang="cs-CZ" sz="3200" dirty="0"/>
              <a:t>nároky na ustájení</a:t>
            </a:r>
            <a:endParaRPr lang="en-US" sz="3200" dirty="0"/>
          </a:p>
        </p:txBody>
      </p:sp>
      <p:pic>
        <p:nvPicPr>
          <p:cNvPr id="9" name="Picture 8" descr="IMG_1342.JPG"/>
          <p:cNvPicPr>
            <a:picLocks noChangeAspect="1"/>
          </p:cNvPicPr>
          <p:nvPr/>
        </p:nvPicPr>
        <p:blipFill>
          <a:blip r:embed="rId4" cstate="email"/>
          <a:srcRect/>
          <a:stretch>
            <a:fillRect/>
          </a:stretch>
        </p:blipFill>
        <p:spPr>
          <a:xfrm>
            <a:off x="3796459" y="1500174"/>
            <a:ext cx="4836366" cy="4524316"/>
          </a:xfrm>
          <a:prstGeom prst="rect">
            <a:avLst/>
          </a:prstGeom>
        </p:spPr>
      </p:pic>
      <p:sp>
        <p:nvSpPr>
          <p:cNvPr id="10" name="TextBox 9"/>
          <p:cNvSpPr txBox="1"/>
          <p:nvPr/>
        </p:nvSpPr>
        <p:spPr>
          <a:xfrm>
            <a:off x="285719" y="1500174"/>
            <a:ext cx="3510739" cy="5078313"/>
          </a:xfrm>
          <a:prstGeom prst="rect">
            <a:avLst/>
          </a:prstGeom>
          <a:noFill/>
        </p:spPr>
        <p:txBody>
          <a:bodyPr wrap="square" rtlCol="0">
            <a:spAutoFit/>
          </a:bodyPr>
          <a:lstStyle/>
          <a:p>
            <a:pPr>
              <a:buFont typeface="Arial" pitchFamily="34" charset="0"/>
              <a:buChar char="•"/>
            </a:pPr>
            <a:r>
              <a:rPr lang="en-GB" sz="3600" dirty="0"/>
              <a:t> </a:t>
            </a:r>
            <a:r>
              <a:rPr lang="cs-CZ" sz="3600" dirty="0"/>
              <a:t>hygiena</a:t>
            </a:r>
            <a:endParaRPr lang="en-GB" sz="3600" dirty="0"/>
          </a:p>
          <a:p>
            <a:pPr>
              <a:buFont typeface="Arial" pitchFamily="34" charset="0"/>
              <a:buChar char="•"/>
            </a:pPr>
            <a:r>
              <a:rPr lang="en-GB" sz="3600" dirty="0"/>
              <a:t> </a:t>
            </a:r>
            <a:r>
              <a:rPr lang="cs-CZ" sz="3600" dirty="0"/>
              <a:t>vlhkost</a:t>
            </a:r>
            <a:endParaRPr lang="en-GB" sz="3600" dirty="0"/>
          </a:p>
          <a:p>
            <a:pPr>
              <a:buFont typeface="Arial" pitchFamily="34" charset="0"/>
              <a:buChar char="•"/>
            </a:pPr>
            <a:r>
              <a:rPr lang="en-GB" sz="3600" dirty="0"/>
              <a:t> </a:t>
            </a:r>
            <a:r>
              <a:rPr lang="cs-CZ" sz="3600" dirty="0"/>
              <a:t>čerstvý vzduch</a:t>
            </a:r>
            <a:endParaRPr lang="en-GB" sz="3600" dirty="0"/>
          </a:p>
          <a:p>
            <a:pPr>
              <a:buFont typeface="Arial" pitchFamily="34" charset="0"/>
              <a:buChar char="•"/>
            </a:pPr>
            <a:r>
              <a:rPr lang="en-GB" sz="3600" dirty="0"/>
              <a:t> </a:t>
            </a:r>
            <a:r>
              <a:rPr lang="cs-CZ" sz="3600" dirty="0"/>
              <a:t>proudění</a:t>
            </a:r>
            <a:br>
              <a:rPr lang="cs-CZ" sz="3600" dirty="0"/>
            </a:br>
            <a:r>
              <a:rPr lang="cs-CZ" sz="3600" dirty="0"/>
              <a:t>  vzduchu</a:t>
            </a:r>
            <a:endParaRPr lang="en-GB" sz="3600" dirty="0"/>
          </a:p>
          <a:p>
            <a:pPr>
              <a:buFont typeface="Arial" pitchFamily="34" charset="0"/>
              <a:buChar char="•"/>
            </a:pPr>
            <a:r>
              <a:rPr lang="en-GB" sz="3600" dirty="0"/>
              <a:t> </a:t>
            </a:r>
            <a:r>
              <a:rPr lang="cs-CZ" sz="3600" dirty="0"/>
              <a:t>spodní kritická</a:t>
            </a:r>
            <a:br>
              <a:rPr lang="cs-CZ" sz="3600" dirty="0"/>
            </a:br>
            <a:r>
              <a:rPr lang="cs-CZ" sz="3600" dirty="0"/>
              <a:t>  teplota (LCT)</a:t>
            </a:r>
            <a:endParaRPr lang="en-GB" sz="2400" dirty="0"/>
          </a:p>
          <a:p>
            <a:pPr>
              <a:buFont typeface="Arial" pitchFamily="34" charset="0"/>
              <a:buChar char="•"/>
            </a:pPr>
            <a:endParaRPr lang="en-GB" sz="3600" dirty="0"/>
          </a:p>
          <a:p>
            <a:endParaRPr lang="en-GB"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endParaRPr lang="en-GB"/>
          </a:p>
          <a:p>
            <a:r>
              <a:rPr lang="en-GB" sz="2000">
                <a:solidFill>
                  <a:srgbClr val="FF0000"/>
                </a:solidFill>
                <a:latin typeface="Arial Black" pitchFamily="34" charset="0"/>
              </a:rPr>
              <a:t>lms©</a:t>
            </a:r>
          </a:p>
        </p:txBody>
      </p:sp>
      <p:pic>
        <p:nvPicPr>
          <p:cNvPr id="62468" name="Picture 4"/>
          <p:cNvPicPr>
            <a:picLocks noChangeAspect="1" noChangeArrowheads="1"/>
          </p:cNvPicPr>
          <p:nvPr/>
        </p:nvPicPr>
        <p:blipFill>
          <a:blip r:embed="rId3" cstate="screen"/>
          <a:srcRect/>
          <a:stretch>
            <a:fillRect/>
          </a:stretch>
        </p:blipFill>
        <p:spPr bwMode="auto">
          <a:xfrm>
            <a:off x="755650" y="0"/>
            <a:ext cx="7056438" cy="6856413"/>
          </a:xfrm>
          <a:prstGeom prst="rect">
            <a:avLst/>
          </a:prstGeom>
          <a:noFill/>
        </p:spPr>
      </p:pic>
      <p:sp>
        <p:nvSpPr>
          <p:cNvPr id="5" name="TextBox 4"/>
          <p:cNvSpPr txBox="1"/>
          <p:nvPr/>
        </p:nvSpPr>
        <p:spPr>
          <a:xfrm>
            <a:off x="3286116" y="214290"/>
            <a:ext cx="2000264" cy="1200329"/>
          </a:xfrm>
          <a:prstGeom prst="rect">
            <a:avLst/>
          </a:prstGeom>
          <a:noFill/>
        </p:spPr>
        <p:txBody>
          <a:bodyPr wrap="square" rtlCol="0">
            <a:spAutoFit/>
          </a:bodyPr>
          <a:lstStyle/>
          <a:p>
            <a:pPr algn="ctr"/>
            <a:r>
              <a:rPr lang="cs-CZ" sz="3600" dirty="0"/>
              <a:t>MLADÉ PLÍCE</a:t>
            </a:r>
            <a:endParaRPr lang="en-GB" sz="36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lmsheader"/>
          <p:cNvPicPr>
            <a:picLocks noChangeAspect="1" noChangeArrowheads="1"/>
          </p:cNvPicPr>
          <p:nvPr/>
        </p:nvPicPr>
        <p:blipFill>
          <a:blip r:embed="rId3" cstate="screen"/>
          <a:srcRect/>
          <a:stretch>
            <a:fillRect/>
          </a:stretch>
        </p:blipFill>
        <p:spPr bwMode="auto">
          <a:xfrm>
            <a:off x="714375" y="0"/>
            <a:ext cx="7643813" cy="1133475"/>
          </a:xfrm>
          <a:prstGeom prst="rect">
            <a:avLst/>
          </a:prstGeom>
          <a:noFill/>
          <a:ln w="9525">
            <a:noFill/>
            <a:miter lim="800000"/>
            <a:headEnd/>
            <a:tailEnd/>
          </a:ln>
        </p:spPr>
      </p:pic>
      <p:sp>
        <p:nvSpPr>
          <p:cNvPr id="10" name="Footer Placeholder 2"/>
          <p:cNvSpPr>
            <a:spLocks noGrp="1"/>
          </p:cNvSpPr>
          <p:nvPr>
            <p:ph type="ftr" sz="quarter" idx="11"/>
          </p:nvPr>
        </p:nvSpPr>
        <p:spPr/>
        <p:txBody>
          <a:bodyPr/>
          <a:lstStyle/>
          <a:p>
            <a:endParaRPr lang="en-GB"/>
          </a:p>
          <a:p>
            <a:r>
              <a:rPr lang="en-GB" sz="2000">
                <a:solidFill>
                  <a:srgbClr val="FF0000"/>
                </a:solidFill>
                <a:latin typeface="Arial Black" pitchFamily="34" charset="0"/>
              </a:rPr>
              <a:t>lms©</a:t>
            </a:r>
            <a:r>
              <a:rPr lang="en-GB"/>
              <a:t> </a:t>
            </a:r>
          </a:p>
        </p:txBody>
      </p:sp>
      <p:pic>
        <p:nvPicPr>
          <p:cNvPr id="75778" name="Picture 2" descr="C:\My Pictures\jamie\Cattle\2004-06-08\viraldecay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544" y="764704"/>
            <a:ext cx="5648325" cy="5527675"/>
          </a:xfrm>
          <a:prstGeom prst="rect">
            <a:avLst/>
          </a:prstGeom>
          <a:noFill/>
        </p:spPr>
      </p:pic>
      <p:sp>
        <p:nvSpPr>
          <p:cNvPr id="75779" name="Text Box 3"/>
          <p:cNvSpPr txBox="1">
            <a:spLocks noChangeArrowheads="1"/>
          </p:cNvSpPr>
          <p:nvPr/>
        </p:nvSpPr>
        <p:spPr bwMode="auto">
          <a:xfrm>
            <a:off x="6477000" y="2133600"/>
            <a:ext cx="2438400" cy="1615827"/>
          </a:xfrm>
          <a:prstGeom prst="rect">
            <a:avLst/>
          </a:prstGeom>
          <a:noFill/>
          <a:ln w="9525">
            <a:noFill/>
            <a:miter lim="800000"/>
            <a:headEnd/>
            <a:tailEnd/>
          </a:ln>
          <a:effectLst/>
        </p:spPr>
        <p:txBody>
          <a:bodyPr>
            <a:spAutoFit/>
          </a:bodyPr>
          <a:lstStyle/>
          <a:p>
            <a:pPr>
              <a:spcBef>
                <a:spcPct val="50000"/>
              </a:spcBef>
            </a:pPr>
            <a:r>
              <a:rPr lang="en-GB" dirty="0"/>
              <a:t>a) </a:t>
            </a:r>
            <a:r>
              <a:rPr lang="cs-CZ" dirty="0"/>
              <a:t>Inaktivace viru ve vzduchu v uzavřeném prostoru </a:t>
            </a:r>
            <a:r>
              <a:rPr lang="en-GB" dirty="0"/>
              <a:t>(       )</a:t>
            </a:r>
          </a:p>
          <a:p>
            <a:pPr>
              <a:spcBef>
                <a:spcPct val="50000"/>
              </a:spcBef>
            </a:pPr>
            <a:r>
              <a:rPr lang="cs-CZ" dirty="0"/>
              <a:t>A v otevřeném prostoru   </a:t>
            </a:r>
            <a:r>
              <a:rPr lang="en-GB" dirty="0"/>
              <a:t>(-----)</a:t>
            </a:r>
          </a:p>
        </p:txBody>
      </p:sp>
      <p:sp>
        <p:nvSpPr>
          <p:cNvPr id="75780" name="Line 4"/>
          <p:cNvSpPr>
            <a:spLocks noChangeShapeType="1"/>
          </p:cNvSpPr>
          <p:nvPr/>
        </p:nvSpPr>
        <p:spPr bwMode="auto">
          <a:xfrm flipH="1">
            <a:off x="7596336" y="2852936"/>
            <a:ext cx="357190" cy="0"/>
          </a:xfrm>
          <a:prstGeom prst="line">
            <a:avLst/>
          </a:prstGeom>
          <a:noFill/>
          <a:ln w="28575">
            <a:solidFill>
              <a:schemeClr val="tx1"/>
            </a:solidFill>
            <a:round/>
            <a:headEnd/>
            <a:tailEnd/>
          </a:ln>
          <a:effectLst/>
        </p:spPr>
        <p:txBody>
          <a:bodyPr/>
          <a:lstStyle/>
          <a:p>
            <a:endParaRPr lang="en-US"/>
          </a:p>
        </p:txBody>
      </p:sp>
      <p:sp>
        <p:nvSpPr>
          <p:cNvPr id="75781" name="Text Box 5"/>
          <p:cNvSpPr txBox="1">
            <a:spLocks noChangeArrowheads="1"/>
          </p:cNvSpPr>
          <p:nvPr/>
        </p:nvSpPr>
        <p:spPr bwMode="auto">
          <a:xfrm>
            <a:off x="6400800" y="3962400"/>
            <a:ext cx="2590800" cy="1200329"/>
          </a:xfrm>
          <a:prstGeom prst="rect">
            <a:avLst/>
          </a:prstGeom>
          <a:noFill/>
          <a:ln w="9525">
            <a:noFill/>
            <a:miter lim="800000"/>
            <a:headEnd/>
            <a:tailEnd/>
          </a:ln>
          <a:effectLst/>
        </p:spPr>
        <p:txBody>
          <a:bodyPr>
            <a:spAutoFit/>
          </a:bodyPr>
          <a:lstStyle/>
          <a:p>
            <a:pPr>
              <a:spcBef>
                <a:spcPct val="50000"/>
              </a:spcBef>
            </a:pPr>
            <a:r>
              <a:rPr lang="en-GB" dirty="0"/>
              <a:t>b) </a:t>
            </a:r>
            <a:r>
              <a:rPr lang="cs-CZ" sz="1600" dirty="0"/>
              <a:t>Inaktivace viru ve vztahu k velikosti kapének</a:t>
            </a:r>
            <a:r>
              <a:rPr lang="en-GB" sz="1600" dirty="0"/>
              <a:t>.  </a:t>
            </a:r>
            <a:r>
              <a:rPr lang="en-GB" dirty="0"/>
              <a:t>(o) &gt; 6um, (   ) 3 –6 um, (</a:t>
            </a:r>
            <a:r>
              <a:rPr lang="en-GB" dirty="0">
                <a:cs typeface="Times New Roman" charset="0"/>
              </a:rPr>
              <a:t>) &lt; 3um.</a:t>
            </a:r>
            <a:endParaRPr lang="en-GB" dirty="0"/>
          </a:p>
        </p:txBody>
      </p:sp>
      <p:sp>
        <p:nvSpPr>
          <p:cNvPr id="75782" name="AutoShape 6"/>
          <p:cNvSpPr>
            <a:spLocks noChangeArrowheads="1"/>
          </p:cNvSpPr>
          <p:nvPr/>
        </p:nvSpPr>
        <p:spPr bwMode="auto">
          <a:xfrm>
            <a:off x="7668344" y="4653136"/>
            <a:ext cx="144016" cy="144016"/>
          </a:xfrm>
          <a:prstGeom prst="triangle">
            <a:avLst>
              <a:gd name="adj" fmla="val 25000"/>
            </a:avLst>
          </a:prstGeom>
          <a:solidFill>
            <a:srgbClr val="FFFFFF"/>
          </a:solidFill>
          <a:ln w="9525">
            <a:solidFill>
              <a:schemeClr val="tx1"/>
            </a:solidFill>
            <a:miter lim="800000"/>
            <a:headEnd/>
            <a:tailEnd/>
          </a:ln>
          <a:effectLst/>
        </p:spPr>
        <p:txBody>
          <a:bodyPr wrap="none" anchor="ctr"/>
          <a:lstStyle/>
          <a:p>
            <a:endParaRPr lang="en-US"/>
          </a:p>
        </p:txBody>
      </p:sp>
      <p:sp>
        <p:nvSpPr>
          <p:cNvPr id="75783" name="Rectangle 7"/>
          <p:cNvSpPr>
            <a:spLocks noChangeArrowheads="1"/>
          </p:cNvSpPr>
          <p:nvPr/>
        </p:nvSpPr>
        <p:spPr bwMode="auto">
          <a:xfrm>
            <a:off x="6588224" y="4869160"/>
            <a:ext cx="152400" cy="1524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75784" name="Text Box 8"/>
          <p:cNvSpPr txBox="1">
            <a:spLocks noChangeArrowheads="1"/>
          </p:cNvSpPr>
          <p:nvPr/>
        </p:nvSpPr>
        <p:spPr bwMode="auto">
          <a:xfrm>
            <a:off x="457200" y="6096000"/>
            <a:ext cx="3429000" cy="304800"/>
          </a:xfrm>
          <a:prstGeom prst="rect">
            <a:avLst/>
          </a:prstGeom>
          <a:noFill/>
          <a:ln w="9525">
            <a:noFill/>
            <a:miter lim="800000"/>
            <a:headEnd/>
            <a:tailEnd/>
          </a:ln>
          <a:effectLst/>
        </p:spPr>
        <p:txBody>
          <a:bodyPr>
            <a:spAutoFit/>
          </a:bodyPr>
          <a:lstStyle/>
          <a:p>
            <a:pPr>
              <a:spcBef>
                <a:spcPct val="50000"/>
              </a:spcBef>
            </a:pPr>
            <a:r>
              <a:rPr lang="cs-CZ" sz="1400" dirty="0"/>
              <a:t>Převzato od </a:t>
            </a:r>
            <a:r>
              <a:rPr lang="en-GB" sz="1400" dirty="0"/>
              <a:t>Cox, 1987</a:t>
            </a:r>
          </a:p>
        </p:txBody>
      </p:sp>
      <p:sp>
        <p:nvSpPr>
          <p:cNvPr id="12" name="TextBox 11"/>
          <p:cNvSpPr txBox="1"/>
          <p:nvPr/>
        </p:nvSpPr>
        <p:spPr>
          <a:xfrm>
            <a:off x="0" y="93483"/>
            <a:ext cx="6588224" cy="769441"/>
          </a:xfrm>
          <a:prstGeom prst="rect">
            <a:avLst/>
          </a:prstGeom>
          <a:noFill/>
        </p:spPr>
        <p:txBody>
          <a:bodyPr wrap="square" rtlCol="0">
            <a:spAutoFit/>
          </a:bodyPr>
          <a:lstStyle/>
          <a:p>
            <a:r>
              <a:rPr lang="cs-CZ" sz="4400" dirty="0"/>
              <a:t>Čerstvý vzduch</a:t>
            </a:r>
            <a:r>
              <a:rPr lang="en-GB" sz="2800" dirty="0"/>
              <a:t>...</a:t>
            </a:r>
            <a:r>
              <a:rPr lang="cs-CZ" sz="2800" dirty="0"/>
              <a:t>nejlepší biocid</a:t>
            </a:r>
            <a:endParaRPr lang="en-US" sz="2800" dirty="0"/>
          </a:p>
        </p:txBody>
      </p:sp>
    </p:spTree>
    <p:extLst>
      <p:ext uri="{BB962C8B-B14F-4D97-AF65-F5344CB8AC3E}">
        <p14:creationId xmlns:p14="http://schemas.microsoft.com/office/powerpoint/2010/main" val="4185313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lmsheader"/>
          <p:cNvPicPr>
            <a:picLocks noChangeAspect="1" noChangeArrowheads="1"/>
          </p:cNvPicPr>
          <p:nvPr/>
        </p:nvPicPr>
        <p:blipFill>
          <a:blip r:embed="rId3" cstate="screen"/>
          <a:srcRect/>
          <a:stretch>
            <a:fillRect/>
          </a:stretch>
        </p:blipFill>
        <p:spPr bwMode="auto">
          <a:xfrm>
            <a:off x="2143108" y="0"/>
            <a:ext cx="7000892" cy="1133475"/>
          </a:xfrm>
          <a:prstGeom prst="rect">
            <a:avLst/>
          </a:prstGeom>
          <a:noFill/>
          <a:ln w="9525">
            <a:noFill/>
            <a:miter lim="800000"/>
            <a:headEnd/>
            <a:tailEnd/>
          </a:ln>
        </p:spPr>
      </p:pic>
      <p:graphicFrame>
        <p:nvGraphicFramePr>
          <p:cNvPr id="4" name="Chart 3"/>
          <p:cNvGraphicFramePr/>
          <p:nvPr>
            <p:extLst>
              <p:ext uri="{D42A27DB-BD31-4B8C-83A1-F6EECF244321}">
                <p14:modId xmlns:p14="http://schemas.microsoft.com/office/powerpoint/2010/main" val="1493896166"/>
              </p:ext>
            </p:extLst>
          </p:nvPr>
        </p:nvGraphicFramePr>
        <p:xfrm>
          <a:off x="500034" y="928670"/>
          <a:ext cx="8358246" cy="564360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857224" y="214290"/>
            <a:ext cx="6143668" cy="369332"/>
          </a:xfrm>
          <a:prstGeom prst="rect">
            <a:avLst/>
          </a:prstGeom>
          <a:noFill/>
        </p:spPr>
        <p:txBody>
          <a:bodyPr wrap="square" rtlCol="0">
            <a:spAutoFit/>
          </a:bodyPr>
          <a:lstStyle/>
          <a:p>
            <a:r>
              <a:rPr lang="cs-CZ" dirty="0"/>
              <a:t>VÍTR VĚTRÁ NAŠE STÁJE </a:t>
            </a:r>
            <a:r>
              <a:rPr lang="en-GB" dirty="0"/>
              <a:t>&gt;85% </a:t>
            </a:r>
            <a:r>
              <a:rPr lang="cs-CZ" dirty="0"/>
              <a:t>času</a:t>
            </a:r>
            <a:r>
              <a:rPr lang="en-GB"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389296"/>
            <a:ext cx="1851670" cy="246889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50" y="1544283"/>
            <a:ext cx="3264363" cy="2448272"/>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6282274" y="1326572"/>
            <a:ext cx="3023659" cy="2699792"/>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1760" y="1124744"/>
            <a:ext cx="4032448" cy="2402886"/>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11760" y="2996952"/>
            <a:ext cx="4032448" cy="2126201"/>
          </a:xfrm>
          <a:prstGeom prst="rect">
            <a:avLst/>
          </a:prstGeom>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11249" y="4159711"/>
            <a:ext cx="4032749" cy="2692532"/>
          </a:xfrm>
          <a:prstGeom prst="rect">
            <a:avLst/>
          </a:prstGeom>
        </p:spPr>
      </p:pic>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35696" y="4131078"/>
            <a:ext cx="3635896" cy="2726922"/>
          </a:xfrm>
          <a:prstGeom prst="rect">
            <a:avLst/>
          </a:prstGeom>
        </p:spPr>
      </p:pic>
      <p:pic>
        <p:nvPicPr>
          <p:cNvPr id="9" name="Picture 4" descr="lmsheader">
            <a:extLst>
              <a:ext uri="{FF2B5EF4-FFF2-40B4-BE49-F238E27FC236}">
                <a16:creationId xmlns:a16="http://schemas.microsoft.com/office/drawing/2014/main" id="{9574F737-54D7-44E5-92CE-9B4D5FCA0C6B}"/>
              </a:ext>
            </a:extLst>
          </p:cNvPr>
          <p:cNvPicPr>
            <a:picLocks noChangeAspect="1" noChangeArrowheads="1"/>
          </p:cNvPicPr>
          <p:nvPr/>
        </p:nvPicPr>
        <p:blipFill>
          <a:blip r:embed="rId10" cstate="screen"/>
          <a:srcRect/>
          <a:stretch>
            <a:fillRect/>
          </a:stretch>
        </p:blipFill>
        <p:spPr bwMode="auto">
          <a:xfrm>
            <a:off x="26399" y="0"/>
            <a:ext cx="9153208" cy="1357298"/>
          </a:xfrm>
          <a:prstGeom prst="rect">
            <a:avLst/>
          </a:prstGeom>
          <a:noFill/>
          <a:ln w="9525">
            <a:noFill/>
            <a:miter lim="800000"/>
            <a:headEnd/>
            <a:tailEnd/>
          </a:ln>
        </p:spPr>
      </p:pic>
      <p:sp>
        <p:nvSpPr>
          <p:cNvPr id="10" name="TextBox 9">
            <a:extLst>
              <a:ext uri="{FF2B5EF4-FFF2-40B4-BE49-F238E27FC236}">
                <a16:creationId xmlns:a16="http://schemas.microsoft.com/office/drawing/2014/main" id="{DBD43400-D685-43D3-82E6-0244FF82BCC1}"/>
              </a:ext>
            </a:extLst>
          </p:cNvPr>
          <p:cNvSpPr txBox="1"/>
          <p:nvPr/>
        </p:nvSpPr>
        <p:spPr>
          <a:xfrm>
            <a:off x="35495" y="189889"/>
            <a:ext cx="7416825" cy="584775"/>
          </a:xfrm>
          <a:prstGeom prst="rect">
            <a:avLst/>
          </a:prstGeom>
          <a:noFill/>
        </p:spPr>
        <p:txBody>
          <a:bodyPr wrap="square" rtlCol="0">
            <a:spAutoFit/>
          </a:bodyPr>
          <a:lstStyle/>
          <a:p>
            <a:r>
              <a:rPr lang="cs-CZ" sz="3200" dirty="0"/>
              <a:t>KONSTRUKCE OBLOŽENÍ </a:t>
            </a:r>
            <a:r>
              <a:rPr lang="en-GB" dirty="0"/>
              <a:t>~ </a:t>
            </a:r>
            <a:r>
              <a:rPr lang="cs-CZ" dirty="0"/>
              <a:t>obrovský význam</a:t>
            </a:r>
            <a:endParaRPr lang="en-GB" dirty="0"/>
          </a:p>
        </p:txBody>
      </p:sp>
    </p:spTree>
    <p:extLst>
      <p:ext uri="{BB962C8B-B14F-4D97-AF65-F5344CB8AC3E}">
        <p14:creationId xmlns:p14="http://schemas.microsoft.com/office/powerpoint/2010/main" val="2432534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lmsheader"/>
          <p:cNvPicPr>
            <a:picLocks noChangeAspect="1" noChangeArrowheads="1"/>
          </p:cNvPicPr>
          <p:nvPr/>
        </p:nvPicPr>
        <p:blipFill>
          <a:blip r:embed="rId3" cstate="screen"/>
          <a:srcRect/>
          <a:stretch>
            <a:fillRect/>
          </a:stretch>
        </p:blipFill>
        <p:spPr bwMode="auto">
          <a:xfrm>
            <a:off x="714375" y="0"/>
            <a:ext cx="7643813" cy="1133475"/>
          </a:xfrm>
          <a:prstGeom prst="rect">
            <a:avLst/>
          </a:prstGeom>
          <a:noFill/>
          <a:ln w="9525">
            <a:noFill/>
            <a:miter lim="800000"/>
            <a:headEnd/>
            <a:tailEnd/>
          </a:ln>
        </p:spPr>
      </p:pic>
      <p:pic>
        <p:nvPicPr>
          <p:cNvPr id="24579" name="Picture 2" descr="Vent voids"/>
          <p:cNvPicPr>
            <a:picLocks noChangeAspect="1" noChangeArrowheads="1"/>
          </p:cNvPicPr>
          <p:nvPr/>
        </p:nvPicPr>
        <p:blipFill>
          <a:blip r:embed="rId4" cstate="screen"/>
          <a:srcRect/>
          <a:stretch>
            <a:fillRect/>
          </a:stretch>
        </p:blipFill>
        <p:spPr bwMode="auto">
          <a:xfrm>
            <a:off x="0" y="142875"/>
            <a:ext cx="4946650" cy="6500813"/>
          </a:xfrm>
          <a:prstGeom prst="rect">
            <a:avLst/>
          </a:prstGeom>
          <a:noFill/>
          <a:ln w="9525">
            <a:noFill/>
            <a:miter lim="800000"/>
            <a:headEnd/>
            <a:tailEnd/>
          </a:ln>
        </p:spPr>
      </p:pic>
      <p:sp>
        <p:nvSpPr>
          <p:cNvPr id="24580" name="Rectangle 2"/>
          <p:cNvSpPr>
            <a:spLocks noChangeArrowheads="1"/>
          </p:cNvSpPr>
          <p:nvPr/>
        </p:nvSpPr>
        <p:spPr bwMode="auto">
          <a:xfrm>
            <a:off x="5072063" y="1428750"/>
            <a:ext cx="3500437" cy="5309146"/>
          </a:xfrm>
          <a:prstGeom prst="rect">
            <a:avLst/>
          </a:prstGeom>
          <a:noFill/>
          <a:ln w="9525">
            <a:noFill/>
            <a:miter lim="800000"/>
            <a:headEnd/>
            <a:tailEnd/>
          </a:ln>
        </p:spPr>
        <p:txBody>
          <a:bodyPr>
            <a:spAutoFit/>
          </a:bodyPr>
          <a:lstStyle/>
          <a:p>
            <a:pPr>
              <a:spcBef>
                <a:spcPct val="50000"/>
              </a:spcBef>
            </a:pPr>
            <a:r>
              <a:rPr lang="cs-CZ" sz="2000" b="1" dirty="0">
                <a:latin typeface="Calibri" pitchFamily="34" charset="0"/>
              </a:rPr>
              <a:t>Plocha vstupních otvorů pro vzduch </a:t>
            </a:r>
            <a:r>
              <a:rPr lang="en-GB" sz="2000" b="1" dirty="0">
                <a:latin typeface="Calibri" pitchFamily="34" charset="0"/>
              </a:rPr>
              <a:t>= 4 x </a:t>
            </a:r>
            <a:r>
              <a:rPr lang="cs-CZ" sz="2000" b="1" dirty="0">
                <a:latin typeface="Calibri" pitchFamily="34" charset="0"/>
              </a:rPr>
              <a:t>plocha výstupních otvorů</a:t>
            </a:r>
            <a:endParaRPr lang="en-GB" sz="2000" b="1" dirty="0">
              <a:latin typeface="Calibri" pitchFamily="34" charset="0"/>
            </a:endParaRPr>
          </a:p>
          <a:p>
            <a:pPr>
              <a:spcBef>
                <a:spcPct val="50000"/>
              </a:spcBef>
            </a:pPr>
            <a:r>
              <a:rPr lang="cs-CZ" dirty="0">
                <a:latin typeface="Calibri" pitchFamily="34" charset="0"/>
              </a:rPr>
              <a:t>Pokud není vítr</a:t>
            </a:r>
            <a:r>
              <a:rPr lang="en-GB" dirty="0">
                <a:latin typeface="Calibri" pitchFamily="34" charset="0"/>
              </a:rPr>
              <a:t>, </a:t>
            </a:r>
            <a:r>
              <a:rPr lang="cs-CZ" dirty="0">
                <a:latin typeface="Calibri" pitchFamily="34" charset="0"/>
              </a:rPr>
              <a:t>fungují na základě rozdílu tlaků vytvořeného teplým vzduchem opouštějícím budovu</a:t>
            </a:r>
            <a:r>
              <a:rPr lang="en-GB" dirty="0">
                <a:latin typeface="Calibri" pitchFamily="34" charset="0"/>
              </a:rPr>
              <a:t>.</a:t>
            </a:r>
          </a:p>
          <a:p>
            <a:pPr>
              <a:spcBef>
                <a:spcPct val="50000"/>
              </a:spcBef>
            </a:pPr>
            <a:endParaRPr lang="en-GB" dirty="0">
              <a:latin typeface="Calibri" pitchFamily="34" charset="0"/>
            </a:endParaRPr>
          </a:p>
          <a:p>
            <a:pPr>
              <a:spcBef>
                <a:spcPct val="50000"/>
              </a:spcBef>
            </a:pPr>
            <a:r>
              <a:rPr lang="cs-CZ" dirty="0">
                <a:latin typeface="Calibri" pitchFamily="34" charset="0"/>
              </a:rPr>
              <a:t>Pokud jsou vstupní otvory pro vzduch ucpány vegetací, prachem nebo zakryty skladovaným materiálem, budova se dusí.</a:t>
            </a:r>
            <a:endParaRPr lang="en-GB" dirty="0">
              <a:latin typeface="Calibri" pitchFamily="34" charset="0"/>
            </a:endParaRPr>
          </a:p>
          <a:p>
            <a:pPr>
              <a:spcBef>
                <a:spcPct val="50000"/>
              </a:spcBef>
            </a:pPr>
            <a:r>
              <a:rPr lang="cs-CZ" dirty="0">
                <a:latin typeface="Calibri" pitchFamily="34" charset="0"/>
              </a:rPr>
              <a:t>A může to přiškrtit i vaše zisky.</a:t>
            </a:r>
            <a:endParaRPr lang="en-GB" dirty="0">
              <a:latin typeface="Calibri" pitchFamily="34" charset="0"/>
            </a:endParaRPr>
          </a:p>
          <a:p>
            <a:pPr>
              <a:spcBef>
                <a:spcPct val="50000"/>
              </a:spcBef>
            </a:pPr>
            <a:endParaRPr lang="en-GB" dirty="0">
              <a:latin typeface="Calibri" pitchFamily="34" charset="0"/>
            </a:endParaRPr>
          </a:p>
          <a:p>
            <a:pPr>
              <a:spcBef>
                <a:spcPct val="50000"/>
              </a:spcBef>
            </a:pPr>
            <a:r>
              <a:rPr lang="cs-CZ" b="1" dirty="0">
                <a:latin typeface="Calibri" pitchFamily="34" charset="0"/>
              </a:rPr>
              <a:t>VSTUPY</a:t>
            </a:r>
            <a:r>
              <a:rPr lang="en-GB" b="1" dirty="0">
                <a:latin typeface="Calibri" pitchFamily="34" charset="0"/>
              </a:rPr>
              <a:t> &amp; </a:t>
            </a:r>
            <a:r>
              <a:rPr lang="cs-CZ" b="1" dirty="0">
                <a:latin typeface="Calibri" pitchFamily="34" charset="0"/>
              </a:rPr>
              <a:t>VÝSTUPY VZDUCHU</a:t>
            </a:r>
            <a:r>
              <a:rPr lang="en-GB" b="1" dirty="0">
                <a:latin typeface="Calibri" pitchFamily="34" charset="0"/>
              </a:rPr>
              <a:t>:</a:t>
            </a:r>
          </a:p>
          <a:p>
            <a:pPr>
              <a:spcBef>
                <a:spcPct val="50000"/>
              </a:spcBef>
            </a:pPr>
            <a:r>
              <a:rPr lang="cs-CZ" b="1" dirty="0">
                <a:latin typeface="Calibri" pitchFamily="34" charset="0"/>
              </a:rPr>
              <a:t>UDRŽUJTE V ČISTOTĚ!</a:t>
            </a:r>
            <a:endParaRPr lang="en-GB" b="1"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028298" y="1140054"/>
            <a:ext cx="3749967" cy="530352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3429000"/>
            <a:ext cx="4572000" cy="3429000"/>
          </a:xfrm>
          <a:prstGeom prst="rect">
            <a:avLst/>
          </a:prstGeom>
        </p:spPr>
      </p:pic>
      <p:pic>
        <p:nvPicPr>
          <p:cNvPr id="4" name="Picture 4" descr="lmsheader">
            <a:extLst>
              <a:ext uri="{FF2B5EF4-FFF2-40B4-BE49-F238E27FC236}">
                <a16:creationId xmlns:a16="http://schemas.microsoft.com/office/drawing/2014/main" id="{81FE3871-4166-4FD9-B137-A6A9CA7F25C3}"/>
              </a:ext>
            </a:extLst>
          </p:cNvPr>
          <p:cNvPicPr>
            <a:picLocks noChangeAspect="1" noChangeArrowheads="1"/>
          </p:cNvPicPr>
          <p:nvPr/>
        </p:nvPicPr>
        <p:blipFill>
          <a:blip r:embed="rId5" cstate="screen"/>
          <a:srcRect/>
          <a:stretch>
            <a:fillRect/>
          </a:stretch>
        </p:blipFill>
        <p:spPr bwMode="auto">
          <a:xfrm>
            <a:off x="0" y="44624"/>
            <a:ext cx="9153208" cy="1357298"/>
          </a:xfrm>
          <a:prstGeom prst="rect">
            <a:avLst/>
          </a:prstGeom>
          <a:noFill/>
          <a:ln w="9525">
            <a:noFill/>
            <a:miter lim="800000"/>
            <a:headEnd/>
            <a:tailEnd/>
          </a:ln>
        </p:spPr>
      </p:pic>
      <p:sp>
        <p:nvSpPr>
          <p:cNvPr id="5" name="TextBox 4">
            <a:extLst>
              <a:ext uri="{FF2B5EF4-FFF2-40B4-BE49-F238E27FC236}">
                <a16:creationId xmlns:a16="http://schemas.microsoft.com/office/drawing/2014/main" id="{13A2A77B-FA25-4D33-85FE-0DC573D5D971}"/>
              </a:ext>
            </a:extLst>
          </p:cNvPr>
          <p:cNvSpPr txBox="1"/>
          <p:nvPr/>
        </p:nvSpPr>
        <p:spPr>
          <a:xfrm>
            <a:off x="323528" y="260648"/>
            <a:ext cx="6840760" cy="584775"/>
          </a:xfrm>
          <a:prstGeom prst="rect">
            <a:avLst/>
          </a:prstGeom>
          <a:noFill/>
        </p:spPr>
        <p:txBody>
          <a:bodyPr wrap="square" rtlCol="0">
            <a:spAutoFit/>
          </a:bodyPr>
          <a:lstStyle/>
          <a:p>
            <a:r>
              <a:rPr lang="cs-CZ" sz="3200" dirty="0"/>
              <a:t>JORKŠÍRSKÁ DESKA </a:t>
            </a:r>
            <a:r>
              <a:rPr lang="en-GB" dirty="0"/>
              <a:t>~ </a:t>
            </a:r>
            <a:r>
              <a:rPr lang="cs-CZ" dirty="0"/>
              <a:t>VRAŤME SE K NÍ</a:t>
            </a:r>
            <a:r>
              <a:rPr lang="en-GB" dirty="0"/>
              <a:t>!</a:t>
            </a:r>
          </a:p>
        </p:txBody>
      </p:sp>
    </p:spTree>
    <p:extLst>
      <p:ext uri="{BB962C8B-B14F-4D97-AF65-F5344CB8AC3E}">
        <p14:creationId xmlns:p14="http://schemas.microsoft.com/office/powerpoint/2010/main" val="2694850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859.JPG"/>
          <p:cNvPicPr>
            <a:picLocks noChangeAspect="1"/>
          </p:cNvPicPr>
          <p:nvPr/>
        </p:nvPicPr>
        <p:blipFill>
          <a:blip r:embed="rId3" cstate="email"/>
          <a:stretch>
            <a:fillRect/>
          </a:stretch>
        </p:blipFill>
        <p:spPr>
          <a:xfrm>
            <a:off x="0" y="0"/>
            <a:ext cx="9144000" cy="6858000"/>
          </a:xfrm>
          <a:prstGeom prst="rect">
            <a:avLst/>
          </a:prstGeom>
        </p:spPr>
      </p:pic>
      <p:pic>
        <p:nvPicPr>
          <p:cNvPr id="3" name="Picture 4" descr="Vent ridge"/>
          <p:cNvPicPr>
            <a:picLocks noChangeAspect="1" noChangeArrowheads="1"/>
          </p:cNvPicPr>
          <p:nvPr/>
        </p:nvPicPr>
        <p:blipFill>
          <a:blip r:embed="rId4" cstate="email"/>
          <a:srcRect/>
          <a:stretch>
            <a:fillRect/>
          </a:stretch>
        </p:blipFill>
        <p:spPr bwMode="auto">
          <a:xfrm>
            <a:off x="5715008" y="0"/>
            <a:ext cx="3428992" cy="2433216"/>
          </a:xfrm>
          <a:prstGeom prst="rect">
            <a:avLst/>
          </a:prstGeom>
          <a:noFill/>
          <a:ln w="9525">
            <a:noFill/>
            <a:miter lim="800000"/>
            <a:headEnd/>
            <a:tailEnd/>
          </a:ln>
        </p:spPr>
      </p:pic>
      <p:sp>
        <p:nvSpPr>
          <p:cNvPr id="4" name="TextBox 3"/>
          <p:cNvSpPr txBox="1"/>
          <p:nvPr/>
        </p:nvSpPr>
        <p:spPr>
          <a:xfrm>
            <a:off x="107504" y="476672"/>
            <a:ext cx="5178876" cy="861774"/>
          </a:xfrm>
          <a:prstGeom prst="rect">
            <a:avLst/>
          </a:prstGeom>
          <a:noFill/>
        </p:spPr>
        <p:txBody>
          <a:bodyPr wrap="square" rtlCol="0">
            <a:spAutoFit/>
          </a:bodyPr>
          <a:lstStyle/>
          <a:p>
            <a:r>
              <a:rPr lang="cs-CZ" sz="3200" dirty="0"/>
              <a:t>Požadavky na ventilaci</a:t>
            </a:r>
            <a:endParaRPr lang="en-GB" sz="3200" dirty="0"/>
          </a:p>
          <a:p>
            <a:r>
              <a:rPr lang="cs-CZ" dirty="0"/>
              <a:t>Detail výstupního otvoru </a:t>
            </a:r>
            <a:r>
              <a:rPr lang="en-GB" dirty="0"/>
              <a:t>~ </a:t>
            </a:r>
            <a:r>
              <a:rPr lang="cs-CZ" dirty="0"/>
              <a:t>plocha </a:t>
            </a:r>
            <a:r>
              <a:rPr lang="en-GB" dirty="0"/>
              <a:t>= 0</a:t>
            </a:r>
            <a:r>
              <a:rPr lang="cs-CZ" dirty="0"/>
              <a:t>,</a:t>
            </a:r>
            <a:r>
              <a:rPr lang="en-GB" dirty="0"/>
              <a:t>04</a:t>
            </a:r>
            <a:r>
              <a:rPr lang="cs-CZ" dirty="0"/>
              <a:t> </a:t>
            </a:r>
            <a:r>
              <a:rPr lang="en-GB" dirty="0"/>
              <a:t>m</a:t>
            </a:r>
            <a:r>
              <a:rPr lang="en-GB" baseline="30000" dirty="0"/>
              <a:t>2</a:t>
            </a:r>
            <a:r>
              <a:rPr lang="en-GB" dirty="0"/>
              <a:t>/</a:t>
            </a:r>
            <a:r>
              <a:rPr lang="cs-CZ" dirty="0"/>
              <a:t>tele</a:t>
            </a:r>
            <a:endParaRPr lang="en-GB" dirty="0"/>
          </a:p>
        </p:txBody>
      </p:sp>
      <p:sp>
        <p:nvSpPr>
          <p:cNvPr id="5" name="TextBox 4"/>
          <p:cNvSpPr txBox="1"/>
          <p:nvPr/>
        </p:nvSpPr>
        <p:spPr>
          <a:xfrm>
            <a:off x="395536" y="2248550"/>
            <a:ext cx="3282728" cy="369332"/>
          </a:xfrm>
          <a:prstGeom prst="rect">
            <a:avLst/>
          </a:prstGeom>
          <a:noFill/>
        </p:spPr>
        <p:txBody>
          <a:bodyPr wrap="square" rtlCol="0">
            <a:spAutoFit/>
          </a:bodyPr>
          <a:lstStyle/>
          <a:p>
            <a:r>
              <a:rPr lang="cs-CZ" b="1" dirty="0">
                <a:solidFill>
                  <a:srgbClr val="FFFF00"/>
                </a:solidFill>
              </a:rPr>
              <a:t>SPRÁVNÁ KONSTRUKCE</a:t>
            </a:r>
            <a:endParaRPr lang="en-GB" b="1" dirty="0">
              <a:solidFill>
                <a:srgbClr val="FFFF00"/>
              </a:solidFill>
            </a:endParaRPr>
          </a:p>
        </p:txBody>
      </p:sp>
      <p:sp>
        <p:nvSpPr>
          <p:cNvPr id="7" name="TextBox 6"/>
          <p:cNvSpPr txBox="1"/>
          <p:nvPr/>
        </p:nvSpPr>
        <p:spPr>
          <a:xfrm>
            <a:off x="5286380" y="4424786"/>
            <a:ext cx="3429024" cy="369332"/>
          </a:xfrm>
          <a:prstGeom prst="rect">
            <a:avLst/>
          </a:prstGeom>
          <a:noFill/>
        </p:spPr>
        <p:txBody>
          <a:bodyPr wrap="square" rtlCol="0">
            <a:spAutoFit/>
          </a:bodyPr>
          <a:lstStyle/>
          <a:p>
            <a:r>
              <a:rPr lang="cs-CZ" b="1" i="1" dirty="0">
                <a:solidFill>
                  <a:srgbClr val="FFFF00"/>
                </a:solidFill>
              </a:rPr>
              <a:t>ŠPATNÁ KONSTRUKCE</a:t>
            </a:r>
            <a:endParaRPr lang="en-GB" b="1" i="1" dirty="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285720" y="428604"/>
            <a:ext cx="8403430" cy="6000792"/>
          </a:xfrm>
          <a:prstGeom prst="rect">
            <a:avLst/>
          </a:prstGeom>
          <a:noFill/>
          <a:ln w="9525">
            <a:noFill/>
            <a:miter lim="800000"/>
            <a:headEnd/>
            <a:tailEnd/>
          </a:ln>
          <a:effectLst/>
        </p:spPr>
      </p:pic>
      <p:sp>
        <p:nvSpPr>
          <p:cNvPr id="4" name="TextBox 3"/>
          <p:cNvSpPr txBox="1"/>
          <p:nvPr/>
        </p:nvSpPr>
        <p:spPr>
          <a:xfrm>
            <a:off x="1357290" y="6143644"/>
            <a:ext cx="6858048" cy="369332"/>
          </a:xfrm>
          <a:prstGeom prst="rect">
            <a:avLst/>
          </a:prstGeom>
          <a:noFill/>
        </p:spPr>
        <p:txBody>
          <a:bodyPr wrap="square" rtlCol="0">
            <a:spAutoFit/>
          </a:bodyPr>
          <a:lstStyle/>
          <a:p>
            <a:r>
              <a:rPr lang="en-GB" dirty="0"/>
              <a:t>Gemini </a:t>
            </a:r>
            <a:r>
              <a:rPr lang="en-GB" dirty="0" err="1"/>
              <a:t>Tinytag</a:t>
            </a:r>
            <a:r>
              <a:rPr lang="en-GB" dirty="0"/>
              <a:t> Temperature Data Loggers – </a:t>
            </a:r>
            <a:r>
              <a:rPr lang="cs-CZ" dirty="0"/>
              <a:t>teletník</a:t>
            </a:r>
            <a:endParaRPr lang="en-GB" dirty="0"/>
          </a:p>
        </p:txBody>
      </p:sp>
      <p:sp>
        <p:nvSpPr>
          <p:cNvPr id="5" name="TextBox 4"/>
          <p:cNvSpPr txBox="1"/>
          <p:nvPr/>
        </p:nvSpPr>
        <p:spPr>
          <a:xfrm>
            <a:off x="928662" y="428604"/>
            <a:ext cx="7500990" cy="461665"/>
          </a:xfrm>
          <a:prstGeom prst="rect">
            <a:avLst/>
          </a:prstGeom>
          <a:solidFill>
            <a:schemeClr val="bg1"/>
          </a:solidFill>
        </p:spPr>
        <p:txBody>
          <a:bodyPr wrap="square" rtlCol="0">
            <a:spAutoFit/>
          </a:bodyPr>
          <a:lstStyle/>
          <a:p>
            <a:r>
              <a:rPr lang="cs-CZ" sz="2400" dirty="0"/>
              <a:t>Teploty vzduchu uvnitř stáje pro telata a venku</a:t>
            </a:r>
            <a:endParaRPr lang="en-GB"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23862"/>
            <a:ext cx="5143500" cy="6858000"/>
          </a:xfrm>
          <a:prstGeom prst="rect">
            <a:avLst/>
          </a:prstGeom>
        </p:spPr>
      </p:pic>
      <p:pic>
        <p:nvPicPr>
          <p:cNvPr id="3" name="Picture 4" descr="lmsheader">
            <a:extLst>
              <a:ext uri="{FF2B5EF4-FFF2-40B4-BE49-F238E27FC236}">
                <a16:creationId xmlns:a16="http://schemas.microsoft.com/office/drawing/2014/main" id="{CCB12B70-C7DE-43CC-A759-1CC46543B2F8}"/>
              </a:ext>
            </a:extLst>
          </p:cNvPr>
          <p:cNvPicPr>
            <a:picLocks noChangeAspect="1" noChangeArrowheads="1"/>
          </p:cNvPicPr>
          <p:nvPr/>
        </p:nvPicPr>
        <p:blipFill>
          <a:blip r:embed="rId4" cstate="screen"/>
          <a:srcRect/>
          <a:stretch>
            <a:fillRect/>
          </a:stretch>
        </p:blipFill>
        <p:spPr bwMode="auto">
          <a:xfrm>
            <a:off x="0" y="-315416"/>
            <a:ext cx="9153208" cy="1357298"/>
          </a:xfrm>
          <a:prstGeom prst="rect">
            <a:avLst/>
          </a:prstGeom>
          <a:noFill/>
          <a:ln w="9525">
            <a:noFill/>
            <a:miter lim="800000"/>
            <a:headEnd/>
            <a:tailEnd/>
          </a:ln>
        </p:spPr>
      </p:pic>
      <p:sp>
        <p:nvSpPr>
          <p:cNvPr id="4" name="TextBox 3">
            <a:extLst>
              <a:ext uri="{FF2B5EF4-FFF2-40B4-BE49-F238E27FC236}">
                <a16:creationId xmlns:a16="http://schemas.microsoft.com/office/drawing/2014/main" id="{1B72997F-B59A-49C2-BA80-43A944305831}"/>
              </a:ext>
            </a:extLst>
          </p:cNvPr>
          <p:cNvSpPr txBox="1"/>
          <p:nvPr/>
        </p:nvSpPr>
        <p:spPr>
          <a:xfrm>
            <a:off x="5796136" y="1052736"/>
            <a:ext cx="3096344" cy="5262979"/>
          </a:xfrm>
          <a:prstGeom prst="rect">
            <a:avLst/>
          </a:prstGeom>
          <a:noFill/>
        </p:spPr>
        <p:txBody>
          <a:bodyPr wrap="square" rtlCol="0">
            <a:spAutoFit/>
          </a:bodyPr>
          <a:lstStyle/>
          <a:p>
            <a:r>
              <a:rPr lang="cs-CZ" sz="2400" dirty="0"/>
              <a:t>PRO RYCHLOST VĚTRU </a:t>
            </a:r>
            <a:r>
              <a:rPr lang="en-GB" sz="2400" dirty="0"/>
              <a:t>= </a:t>
            </a:r>
            <a:r>
              <a:rPr lang="cs-CZ" sz="2400" dirty="0"/>
              <a:t>NULA</a:t>
            </a:r>
            <a:r>
              <a:rPr lang="en-GB" sz="2400" dirty="0"/>
              <a:t>,</a:t>
            </a:r>
          </a:p>
          <a:p>
            <a:endParaRPr lang="en-GB" sz="2400" dirty="0"/>
          </a:p>
          <a:p>
            <a:r>
              <a:rPr lang="cs-CZ" sz="2400" dirty="0"/>
              <a:t>PRO VŠECHNA MLADÁ ZVÍŘATA</a:t>
            </a:r>
            <a:r>
              <a:rPr lang="en-GB" sz="2400" dirty="0"/>
              <a:t>…..,</a:t>
            </a:r>
          </a:p>
          <a:p>
            <a:endParaRPr lang="en-GB" sz="2400" dirty="0"/>
          </a:p>
          <a:p>
            <a:r>
              <a:rPr lang="cs-CZ" sz="2400" dirty="0"/>
              <a:t>DODEJTE ENERGII</a:t>
            </a:r>
            <a:endParaRPr lang="en-GB" sz="2400" dirty="0"/>
          </a:p>
          <a:p>
            <a:endParaRPr lang="en-GB" sz="2400" dirty="0"/>
          </a:p>
          <a:p>
            <a:r>
              <a:rPr lang="cs-CZ" sz="2400" dirty="0"/>
              <a:t>Telata neprodukují dostatek tělesného tepla, aby ve stáji vznikla přirozená ventilace.</a:t>
            </a:r>
            <a:endParaRPr lang="en-GB" sz="2400" dirty="0"/>
          </a:p>
        </p:txBody>
      </p:sp>
      <p:sp>
        <p:nvSpPr>
          <p:cNvPr id="5" name="TextBox 4">
            <a:extLst>
              <a:ext uri="{FF2B5EF4-FFF2-40B4-BE49-F238E27FC236}">
                <a16:creationId xmlns:a16="http://schemas.microsoft.com/office/drawing/2014/main" id="{5F1B27F7-5D4C-4F42-9F29-2FCC5DBC0202}"/>
              </a:ext>
            </a:extLst>
          </p:cNvPr>
          <p:cNvSpPr txBox="1"/>
          <p:nvPr/>
        </p:nvSpPr>
        <p:spPr>
          <a:xfrm>
            <a:off x="539552" y="-36095"/>
            <a:ext cx="5184576" cy="584775"/>
          </a:xfrm>
          <a:prstGeom prst="rect">
            <a:avLst/>
          </a:prstGeom>
          <a:noFill/>
        </p:spPr>
        <p:txBody>
          <a:bodyPr wrap="square" rtlCol="0">
            <a:spAutoFit/>
          </a:bodyPr>
          <a:lstStyle/>
          <a:p>
            <a:r>
              <a:rPr lang="cs-CZ" sz="3200" dirty="0"/>
              <a:t>K ČEMU VENTILACE</a:t>
            </a:r>
            <a:r>
              <a:rPr lang="en-GB" sz="3200" dirty="0"/>
              <a:t>?</a:t>
            </a:r>
          </a:p>
        </p:txBody>
      </p:sp>
    </p:spTree>
    <p:extLst>
      <p:ext uri="{BB962C8B-B14F-4D97-AF65-F5344CB8AC3E}">
        <p14:creationId xmlns:p14="http://schemas.microsoft.com/office/powerpoint/2010/main" val="4218569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email"/>
          <a:srcRect/>
          <a:stretch>
            <a:fillRect/>
          </a:stretch>
        </p:blipFill>
        <p:spPr bwMode="auto">
          <a:xfrm>
            <a:off x="0" y="1214438"/>
            <a:ext cx="9144000" cy="4214812"/>
          </a:xfrm>
          <a:prstGeom prst="rect">
            <a:avLst/>
          </a:prstGeom>
          <a:noFill/>
          <a:ln w="9525">
            <a:noFill/>
            <a:miter lim="800000"/>
            <a:headEnd/>
            <a:tailEnd/>
          </a:ln>
        </p:spPr>
      </p:pic>
      <p:pic>
        <p:nvPicPr>
          <p:cNvPr id="33795" name="Picture 4" descr="lmsheader"/>
          <p:cNvPicPr>
            <a:picLocks noChangeAspect="1" noChangeArrowheads="1"/>
          </p:cNvPicPr>
          <p:nvPr/>
        </p:nvPicPr>
        <p:blipFill>
          <a:blip r:embed="rId4" cstate="email"/>
          <a:srcRect/>
          <a:stretch>
            <a:fillRect/>
          </a:stretch>
        </p:blipFill>
        <p:spPr bwMode="auto">
          <a:xfrm>
            <a:off x="928688" y="0"/>
            <a:ext cx="7704137" cy="1150938"/>
          </a:xfrm>
          <a:prstGeom prst="rect">
            <a:avLst/>
          </a:prstGeom>
          <a:noFill/>
          <a:ln w="9525">
            <a:noFill/>
            <a:miter lim="800000"/>
            <a:headEnd/>
            <a:tailEnd/>
          </a:ln>
        </p:spPr>
      </p:pic>
      <p:sp>
        <p:nvSpPr>
          <p:cNvPr id="33796" name="TextBox 3"/>
          <p:cNvSpPr txBox="1">
            <a:spLocks noChangeArrowheads="1"/>
          </p:cNvSpPr>
          <p:nvPr/>
        </p:nvSpPr>
        <p:spPr bwMode="auto">
          <a:xfrm>
            <a:off x="357188" y="5572125"/>
            <a:ext cx="8358187" cy="923925"/>
          </a:xfrm>
          <a:prstGeom prst="rect">
            <a:avLst/>
          </a:prstGeom>
          <a:noFill/>
          <a:ln w="9525">
            <a:noFill/>
            <a:miter lim="800000"/>
            <a:headEnd/>
            <a:tailEnd/>
          </a:ln>
        </p:spPr>
        <p:txBody>
          <a:bodyPr>
            <a:spAutoFit/>
          </a:bodyPr>
          <a:lstStyle/>
          <a:p>
            <a:pPr algn="ctr"/>
            <a:r>
              <a:rPr lang="cs-CZ" dirty="0"/>
              <a:t>Vysoká hustota obsazení ohrožuje zdraví zvířat</a:t>
            </a:r>
            <a:r>
              <a:rPr lang="en-GB" dirty="0"/>
              <a:t>, </a:t>
            </a:r>
            <a:r>
              <a:rPr lang="cs-CZ" dirty="0"/>
              <a:t>užitkovost a zisk</a:t>
            </a:r>
            <a:r>
              <a:rPr lang="en-GB" dirty="0"/>
              <a:t>............</a:t>
            </a:r>
          </a:p>
          <a:p>
            <a:pPr algn="ctr"/>
            <a:endParaRPr lang="en-GB" dirty="0"/>
          </a:p>
          <a:p>
            <a:pPr algn="ctr"/>
            <a:r>
              <a:rPr lang="cs-CZ" dirty="0"/>
              <a:t>Dejte jim prostor k dýchání…</a:t>
            </a:r>
            <a:endParaRPr lang="en-GB" dirty="0"/>
          </a:p>
        </p:txBody>
      </p:sp>
      <p:sp>
        <p:nvSpPr>
          <p:cNvPr id="5" name="TextBox 4"/>
          <p:cNvSpPr txBox="1"/>
          <p:nvPr/>
        </p:nvSpPr>
        <p:spPr>
          <a:xfrm>
            <a:off x="357188" y="260648"/>
            <a:ext cx="5078908" cy="769441"/>
          </a:xfrm>
          <a:prstGeom prst="rect">
            <a:avLst/>
          </a:prstGeom>
          <a:noFill/>
        </p:spPr>
        <p:txBody>
          <a:bodyPr wrap="square" rtlCol="0">
            <a:spAutoFit/>
          </a:bodyPr>
          <a:lstStyle/>
          <a:p>
            <a:r>
              <a:rPr lang="cs-CZ" sz="4400" b="1" dirty="0"/>
              <a:t>Čerstvý vzduch</a:t>
            </a:r>
            <a:r>
              <a:rPr lang="en-GB" sz="4400" b="1"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descr="lmsheader"/>
          <p:cNvPicPr>
            <a:picLocks noChangeAspect="1" noChangeArrowheads="1"/>
          </p:cNvPicPr>
          <p:nvPr/>
        </p:nvPicPr>
        <p:blipFill>
          <a:blip r:embed="rId3" cstate="email"/>
          <a:srcRect/>
          <a:stretch>
            <a:fillRect/>
          </a:stretch>
        </p:blipFill>
        <p:spPr bwMode="auto">
          <a:xfrm>
            <a:off x="928688" y="285750"/>
            <a:ext cx="7704137" cy="1150938"/>
          </a:xfrm>
          <a:prstGeom prst="rect">
            <a:avLst/>
          </a:prstGeom>
          <a:noFill/>
          <a:ln w="9525">
            <a:noFill/>
            <a:miter lim="800000"/>
            <a:headEnd/>
            <a:tailEnd/>
          </a:ln>
        </p:spPr>
      </p:pic>
      <p:pic>
        <p:nvPicPr>
          <p:cNvPr id="5" name="Picture 4" descr="IMG_2534.JPG"/>
          <p:cNvPicPr>
            <a:picLocks noChangeAspect="1"/>
          </p:cNvPicPr>
          <p:nvPr/>
        </p:nvPicPr>
        <p:blipFill>
          <a:blip r:embed="rId4" cstate="email"/>
          <a:srcRect/>
          <a:stretch>
            <a:fillRect/>
          </a:stretch>
        </p:blipFill>
        <p:spPr>
          <a:xfrm>
            <a:off x="0" y="0"/>
            <a:ext cx="4429124" cy="6858000"/>
          </a:xfrm>
          <a:prstGeom prst="rect">
            <a:avLst/>
          </a:prstGeom>
        </p:spPr>
      </p:pic>
      <p:pic>
        <p:nvPicPr>
          <p:cNvPr id="6" name="Picture 5" descr="IMG_0701.JPG"/>
          <p:cNvPicPr>
            <a:picLocks noChangeAspect="1"/>
          </p:cNvPicPr>
          <p:nvPr/>
        </p:nvPicPr>
        <p:blipFill>
          <a:blip r:embed="rId5" cstate="email"/>
          <a:stretch>
            <a:fillRect/>
          </a:stretch>
        </p:blipFill>
        <p:spPr>
          <a:xfrm>
            <a:off x="4381498" y="3286124"/>
            <a:ext cx="4762501" cy="3571876"/>
          </a:xfrm>
          <a:prstGeom prst="rect">
            <a:avLst/>
          </a:prstGeom>
        </p:spPr>
      </p:pic>
      <p:sp>
        <p:nvSpPr>
          <p:cNvPr id="7" name="TextBox 6"/>
          <p:cNvSpPr txBox="1"/>
          <p:nvPr/>
        </p:nvSpPr>
        <p:spPr>
          <a:xfrm>
            <a:off x="4643438" y="1285860"/>
            <a:ext cx="4286280" cy="2123658"/>
          </a:xfrm>
          <a:prstGeom prst="rect">
            <a:avLst/>
          </a:prstGeom>
          <a:noFill/>
        </p:spPr>
        <p:txBody>
          <a:bodyPr wrap="square" rtlCol="0">
            <a:spAutoFit/>
          </a:bodyPr>
          <a:lstStyle/>
          <a:p>
            <a:r>
              <a:rPr lang="cs-CZ" sz="3200" dirty="0"/>
              <a:t>HYGIENA</a:t>
            </a:r>
            <a:r>
              <a:rPr lang="en-GB" sz="3200" dirty="0"/>
              <a:t>:</a:t>
            </a:r>
          </a:p>
          <a:p>
            <a:endParaRPr lang="en-GB" dirty="0"/>
          </a:p>
          <a:p>
            <a:r>
              <a:rPr lang="cs-CZ" dirty="0"/>
              <a:t>Zařízení</a:t>
            </a:r>
            <a:r>
              <a:rPr lang="en-GB" dirty="0"/>
              <a:t>. </a:t>
            </a:r>
            <a:r>
              <a:rPr lang="cs-CZ" dirty="0"/>
              <a:t>Konstrukce a materiály</a:t>
            </a:r>
            <a:r>
              <a:rPr lang="en-GB" dirty="0"/>
              <a:t>.</a:t>
            </a:r>
          </a:p>
          <a:p>
            <a:r>
              <a:rPr lang="cs-CZ" sz="3200" dirty="0"/>
              <a:t>SNADNO ČISTITELNÉ</a:t>
            </a:r>
            <a:r>
              <a:rPr lang="en-GB" sz="3200"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1357298"/>
            <a:ext cx="7286676" cy="1754326"/>
          </a:xfrm>
          <a:prstGeom prst="rect">
            <a:avLst/>
          </a:prstGeom>
          <a:solidFill>
            <a:schemeClr val="accent1">
              <a:lumMod val="20000"/>
              <a:lumOff val="80000"/>
            </a:schemeClr>
          </a:solidFill>
        </p:spPr>
        <p:txBody>
          <a:bodyPr wrap="square" rtlCol="0">
            <a:spAutoFit/>
          </a:bodyPr>
          <a:lstStyle/>
          <a:p>
            <a:r>
              <a:rPr lang="cs-CZ" dirty="0"/>
              <a:t>Novorozená telata mají méně podkožního tuku než starší telata.</a:t>
            </a:r>
            <a:endParaRPr lang="en-GB" dirty="0"/>
          </a:p>
          <a:p>
            <a:r>
              <a:rPr lang="cs-CZ" dirty="0"/>
              <a:t>Vystavení nízkým teplotám časem zvyšuje tloušťku podkožního tuku.</a:t>
            </a:r>
            <a:endParaRPr lang="en-GB" dirty="0"/>
          </a:p>
          <a:p>
            <a:r>
              <a:rPr lang="cs-CZ" dirty="0"/>
              <a:t>Vazokonstrikce zlepšuje izolaci</a:t>
            </a:r>
            <a:r>
              <a:rPr lang="en-GB" dirty="0"/>
              <a:t>; </a:t>
            </a:r>
            <a:r>
              <a:rPr lang="cs-CZ" dirty="0"/>
              <a:t>tato schopnost se postupem času zlepšuje</a:t>
            </a:r>
            <a:endParaRPr lang="en-GB" dirty="0"/>
          </a:p>
          <a:p>
            <a:r>
              <a:rPr lang="cs-CZ" dirty="0"/>
              <a:t>Různá plemena mají různé schopnosti</a:t>
            </a:r>
            <a:endParaRPr lang="en-GB" dirty="0"/>
          </a:p>
          <a:p>
            <a:r>
              <a:rPr lang="cs-CZ" dirty="0"/>
              <a:t>Býčci mají vyšší hustotu chlupových folikulů než jalovičky.</a:t>
            </a:r>
            <a:endParaRPr lang="en-GB" dirty="0"/>
          </a:p>
        </p:txBody>
      </p:sp>
      <p:pic>
        <p:nvPicPr>
          <p:cNvPr id="3" name="Picture 4" descr="lmsheader"/>
          <p:cNvPicPr>
            <a:picLocks noChangeAspect="1" noChangeArrowheads="1"/>
          </p:cNvPicPr>
          <p:nvPr/>
        </p:nvPicPr>
        <p:blipFill>
          <a:blip r:embed="rId3" cstate="screen"/>
          <a:srcRect/>
          <a:stretch>
            <a:fillRect/>
          </a:stretch>
        </p:blipFill>
        <p:spPr bwMode="auto">
          <a:xfrm>
            <a:off x="928688" y="285750"/>
            <a:ext cx="7704137" cy="1150938"/>
          </a:xfrm>
          <a:prstGeom prst="rect">
            <a:avLst/>
          </a:prstGeom>
          <a:noFill/>
          <a:ln w="9525">
            <a:noFill/>
            <a:miter lim="800000"/>
            <a:headEnd/>
            <a:tailEnd/>
          </a:ln>
        </p:spPr>
      </p:pic>
      <p:sp>
        <p:nvSpPr>
          <p:cNvPr id="4" name="TextBox 3"/>
          <p:cNvSpPr txBox="1"/>
          <p:nvPr/>
        </p:nvSpPr>
        <p:spPr>
          <a:xfrm>
            <a:off x="928662" y="285728"/>
            <a:ext cx="5643602" cy="646331"/>
          </a:xfrm>
          <a:prstGeom prst="rect">
            <a:avLst/>
          </a:prstGeom>
          <a:noFill/>
        </p:spPr>
        <p:txBody>
          <a:bodyPr wrap="square" rtlCol="0">
            <a:spAutoFit/>
          </a:bodyPr>
          <a:lstStyle/>
          <a:p>
            <a:r>
              <a:rPr lang="cs-CZ" sz="3600" dirty="0"/>
              <a:t>Tepelná izolace</a:t>
            </a:r>
            <a:endParaRPr lang="en-GB" sz="3600" dirty="0"/>
          </a:p>
        </p:txBody>
      </p:sp>
      <p:sp>
        <p:nvSpPr>
          <p:cNvPr id="5" name="TextBox 4"/>
          <p:cNvSpPr txBox="1"/>
          <p:nvPr/>
        </p:nvSpPr>
        <p:spPr>
          <a:xfrm>
            <a:off x="1000100" y="3214686"/>
            <a:ext cx="5572164" cy="646331"/>
          </a:xfrm>
          <a:prstGeom prst="rect">
            <a:avLst/>
          </a:prstGeom>
          <a:noFill/>
        </p:spPr>
        <p:txBody>
          <a:bodyPr wrap="square" rtlCol="0">
            <a:spAutoFit/>
          </a:bodyPr>
          <a:lstStyle/>
          <a:p>
            <a:r>
              <a:rPr lang="cs-CZ" sz="3600" dirty="0"/>
              <a:t>Spodní kritická teplota</a:t>
            </a:r>
            <a:endParaRPr lang="en-GB" sz="3600" dirty="0"/>
          </a:p>
        </p:txBody>
      </p:sp>
      <p:sp>
        <p:nvSpPr>
          <p:cNvPr id="6" name="TextBox 5"/>
          <p:cNvSpPr txBox="1"/>
          <p:nvPr/>
        </p:nvSpPr>
        <p:spPr>
          <a:xfrm>
            <a:off x="1000100" y="4071942"/>
            <a:ext cx="7286676" cy="2308324"/>
          </a:xfrm>
          <a:prstGeom prst="rect">
            <a:avLst/>
          </a:prstGeom>
          <a:solidFill>
            <a:schemeClr val="accent3">
              <a:lumMod val="40000"/>
              <a:lumOff val="60000"/>
            </a:schemeClr>
          </a:solidFill>
        </p:spPr>
        <p:txBody>
          <a:bodyPr wrap="square" rtlCol="0">
            <a:spAutoFit/>
          </a:bodyPr>
          <a:lstStyle/>
          <a:p>
            <a:r>
              <a:rPr lang="cs-CZ" dirty="0"/>
              <a:t>Okolo</a:t>
            </a:r>
            <a:r>
              <a:rPr lang="en-GB" dirty="0"/>
              <a:t> 13</a:t>
            </a:r>
            <a:r>
              <a:rPr lang="en-GB" baseline="30000" dirty="0"/>
              <a:t>o</a:t>
            </a:r>
            <a:r>
              <a:rPr lang="en-GB" dirty="0"/>
              <a:t>C                    (Gonzalez-Jimenez &amp; </a:t>
            </a:r>
            <a:r>
              <a:rPr lang="en-GB" dirty="0" err="1"/>
              <a:t>Blaxter</a:t>
            </a:r>
            <a:r>
              <a:rPr lang="en-GB" dirty="0"/>
              <a:t>, 1962). </a:t>
            </a:r>
          </a:p>
          <a:p>
            <a:r>
              <a:rPr lang="cs-CZ" dirty="0"/>
              <a:t>Mezi </a:t>
            </a:r>
            <a:r>
              <a:rPr lang="en-GB" dirty="0"/>
              <a:t> 15</a:t>
            </a:r>
            <a:r>
              <a:rPr lang="en-GB" baseline="30000" dirty="0"/>
              <a:t>o</a:t>
            </a:r>
            <a:r>
              <a:rPr lang="en-GB" dirty="0"/>
              <a:t>C-25</a:t>
            </a:r>
            <a:r>
              <a:rPr lang="en-GB" baseline="30000" dirty="0"/>
              <a:t>o</a:t>
            </a:r>
            <a:r>
              <a:rPr lang="en-GB" dirty="0"/>
              <a:t>C       </a:t>
            </a:r>
            <a:r>
              <a:rPr lang="cs-CZ" dirty="0"/>
              <a:t>    </a:t>
            </a:r>
            <a:r>
              <a:rPr lang="en-GB" dirty="0"/>
              <a:t> (NRC, 2001)</a:t>
            </a:r>
          </a:p>
          <a:p>
            <a:endParaRPr lang="en-GB" dirty="0"/>
          </a:p>
          <a:p>
            <a:r>
              <a:rPr lang="cs-CZ" dirty="0"/>
              <a:t>Neutrální teplota pro tělesné funkce novorozeného telete je </a:t>
            </a:r>
            <a:r>
              <a:rPr lang="en-GB" dirty="0"/>
              <a:t>10 </a:t>
            </a:r>
            <a:r>
              <a:rPr lang="cs-CZ" dirty="0"/>
              <a:t>až </a:t>
            </a:r>
            <a:r>
              <a:rPr lang="en-GB" dirty="0"/>
              <a:t>26ºC</a:t>
            </a:r>
            <a:r>
              <a:rPr lang="cs-CZ" dirty="0"/>
              <a:t>, pro čtyřtýdenní tele je </a:t>
            </a:r>
            <a:r>
              <a:rPr lang="en-GB" dirty="0"/>
              <a:t>0 </a:t>
            </a:r>
            <a:r>
              <a:rPr lang="cs-CZ" dirty="0"/>
              <a:t>až</a:t>
            </a:r>
            <a:r>
              <a:rPr lang="en-GB" dirty="0"/>
              <a:t> 23 ºC (</a:t>
            </a:r>
            <a:r>
              <a:rPr lang="en-GB" dirty="0" err="1"/>
              <a:t>Wathes</a:t>
            </a:r>
            <a:r>
              <a:rPr lang="en-GB" dirty="0"/>
              <a:t> et al, 1983). </a:t>
            </a:r>
          </a:p>
          <a:p>
            <a:endParaRPr lang="en-GB" dirty="0"/>
          </a:p>
          <a:p>
            <a:r>
              <a:rPr lang="cs-CZ" b="1" dirty="0"/>
              <a:t>Telata vystavená chladovému stresu mají  sníženou produkci imunoglobulinů </a:t>
            </a:r>
            <a:r>
              <a:rPr lang="en-GB" b="1" dirty="0"/>
              <a:t>IgM, IgG1 a IgG2 (Olson et al, 1980).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4"/>
          <p:cNvSpPr>
            <a:spLocks noGrp="1"/>
          </p:cNvSpPr>
          <p:nvPr>
            <p:ph type="ftr" sz="quarter" idx="11"/>
          </p:nvPr>
        </p:nvSpPr>
        <p:spPr/>
        <p:txBody>
          <a:bodyPr/>
          <a:lstStyle/>
          <a:p>
            <a:pPr>
              <a:defRPr/>
            </a:pPr>
            <a:endParaRPr lang="en-GB"/>
          </a:p>
          <a:p>
            <a:pPr>
              <a:defRPr/>
            </a:pPr>
            <a:r>
              <a:rPr lang="en-GB" sz="2000">
                <a:solidFill>
                  <a:srgbClr val="FF0000"/>
                </a:solidFill>
                <a:latin typeface="Arial Black" pitchFamily="34" charset="0"/>
              </a:rPr>
              <a:t>lms©</a:t>
            </a:r>
          </a:p>
        </p:txBody>
      </p:sp>
      <p:sp>
        <p:nvSpPr>
          <p:cNvPr id="30723" name="Rectangle 2"/>
          <p:cNvSpPr>
            <a:spLocks noGrp="1" noChangeArrowheads="1"/>
          </p:cNvSpPr>
          <p:nvPr>
            <p:ph type="title"/>
          </p:nvPr>
        </p:nvSpPr>
        <p:spPr/>
        <p:txBody>
          <a:bodyPr/>
          <a:lstStyle/>
          <a:p>
            <a:pPr eaLnBrk="1" hangingPunct="1"/>
            <a:r>
              <a:rPr lang="cs-CZ" dirty="0"/>
              <a:t>Rychlost vzduchu</a:t>
            </a:r>
            <a:endParaRPr lang="en-US" dirty="0"/>
          </a:p>
        </p:txBody>
      </p:sp>
      <p:graphicFrame>
        <p:nvGraphicFramePr>
          <p:cNvPr id="2" name="Group 3"/>
          <p:cNvGraphicFramePr>
            <a:graphicFrameLocks noGrp="1"/>
          </p:cNvGraphicFramePr>
          <p:nvPr>
            <p:ph type="tbl" idx="1"/>
            <p:extLst>
              <p:ext uri="{D42A27DB-BD31-4B8C-83A1-F6EECF244321}">
                <p14:modId xmlns:p14="http://schemas.microsoft.com/office/powerpoint/2010/main" val="2174163489"/>
              </p:ext>
            </p:extLst>
          </p:nvPr>
        </p:nvGraphicFramePr>
        <p:xfrm>
          <a:off x="0" y="1351150"/>
          <a:ext cx="8839200" cy="4869435"/>
        </p:xfrm>
        <a:graphic>
          <a:graphicData uri="http://schemas.openxmlformats.org/drawingml/2006/table">
            <a:tbl>
              <a:tblPr/>
              <a:tblGrid>
                <a:gridCol w="3506566">
                  <a:extLst>
                    <a:ext uri="{9D8B030D-6E8A-4147-A177-3AD203B41FA5}">
                      <a16:colId xmlns:a16="http://schemas.microsoft.com/office/drawing/2014/main" val="20000"/>
                    </a:ext>
                  </a:extLst>
                </a:gridCol>
                <a:gridCol w="2666317">
                  <a:extLst>
                    <a:ext uri="{9D8B030D-6E8A-4147-A177-3AD203B41FA5}">
                      <a16:colId xmlns:a16="http://schemas.microsoft.com/office/drawing/2014/main" val="20001"/>
                    </a:ext>
                  </a:extLst>
                </a:gridCol>
                <a:gridCol w="2666317">
                  <a:extLst>
                    <a:ext uri="{9D8B030D-6E8A-4147-A177-3AD203B41FA5}">
                      <a16:colId xmlns:a16="http://schemas.microsoft.com/office/drawing/2014/main" val="20002"/>
                    </a:ext>
                  </a:extLst>
                </a:gridCol>
              </a:tblGrid>
              <a:tr h="790482">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cs typeface="Arial" charset="0"/>
                        </a:rPr>
                        <a:t>Effect of air speed, calf weight and feed level on lower critical temperature (Webster 1981)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9344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Type of calf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cs typeface="Arial" charset="0"/>
                        </a:rPr>
                        <a:t>Lower critical temperature </a:t>
                      </a:r>
                      <a:r>
                        <a:rPr kumimoji="0" lang="en-GB" sz="2800" b="1" i="0" u="none" strike="noStrike" cap="none" normalizeH="0" baseline="30000">
                          <a:ln>
                            <a:noFill/>
                          </a:ln>
                          <a:solidFill>
                            <a:schemeClr val="tx1"/>
                          </a:solidFill>
                          <a:effectLst/>
                          <a:latin typeface="Arial" charset="0"/>
                          <a:cs typeface="Arial" charset="0"/>
                        </a:rPr>
                        <a:t>o</a:t>
                      </a:r>
                      <a:r>
                        <a:rPr kumimoji="0" lang="en-GB" sz="2800" b="1" i="0" u="none" strike="noStrike" cap="none" normalizeH="0" baseline="0">
                          <a:ln>
                            <a:noFill/>
                          </a:ln>
                          <a:solidFill>
                            <a:schemeClr val="tx1"/>
                          </a:solidFill>
                          <a:effectLst/>
                          <a:latin typeface="Arial" charset="0"/>
                          <a:cs typeface="Arial" charset="0"/>
                        </a:rPr>
                        <a:t>C at air speeds of: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1"/>
                  </a:ext>
                </a:extLst>
              </a:tr>
              <a:tr h="6782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cs typeface="Arial" charset="0"/>
                        </a:rPr>
                        <a:t>0.2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cs typeface="Arial" charset="0"/>
                        </a:rPr>
                        <a:t>2.0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6782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New born (35kg)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cs typeface="Arial" charset="0"/>
                        </a:rPr>
                        <a:t> + 15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9344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One month old (50kg)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6782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Veal calf (100kg)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bl>
          </a:graphicData>
        </a:graphic>
      </p:graphicFrame>
      <p:sp>
        <p:nvSpPr>
          <p:cNvPr id="3" name="TextovéPole 2">
            <a:extLst>
              <a:ext uri="{FF2B5EF4-FFF2-40B4-BE49-F238E27FC236}">
                <a16:creationId xmlns:a16="http://schemas.microsoft.com/office/drawing/2014/main" id="{28A662F4-A83B-4E4C-9FF3-5A9BA8C56691}"/>
              </a:ext>
            </a:extLst>
          </p:cNvPr>
          <p:cNvSpPr txBox="1"/>
          <p:nvPr/>
        </p:nvSpPr>
        <p:spPr>
          <a:xfrm>
            <a:off x="99120" y="1331416"/>
            <a:ext cx="8640960" cy="954107"/>
          </a:xfrm>
          <a:prstGeom prst="rect">
            <a:avLst/>
          </a:prstGeom>
          <a:solidFill>
            <a:schemeClr val="bg1"/>
          </a:solidFill>
        </p:spPr>
        <p:txBody>
          <a:bodyPr wrap="square" rtlCol="0">
            <a:spAutoFit/>
          </a:bodyPr>
          <a:lstStyle/>
          <a:p>
            <a:r>
              <a:rPr lang="cs-CZ" sz="2800" dirty="0"/>
              <a:t>Vliv rychlosti vzduchu, hmotnosti telete a úrovně krmení na spodní kritickou teplotu (</a:t>
            </a:r>
            <a:r>
              <a:rPr lang="cs-CZ" sz="2800" dirty="0" err="1"/>
              <a:t>Webster</a:t>
            </a:r>
            <a:r>
              <a:rPr lang="cs-CZ" sz="2800" dirty="0"/>
              <a:t>, 1981)</a:t>
            </a:r>
          </a:p>
        </p:txBody>
      </p:sp>
      <p:sp>
        <p:nvSpPr>
          <p:cNvPr id="6" name="TextovéPole 5">
            <a:extLst>
              <a:ext uri="{FF2B5EF4-FFF2-40B4-BE49-F238E27FC236}">
                <a16:creationId xmlns:a16="http://schemas.microsoft.com/office/drawing/2014/main" id="{92F36330-8EE7-4855-AB2F-05D2ACD4268A}"/>
              </a:ext>
            </a:extLst>
          </p:cNvPr>
          <p:cNvSpPr txBox="1"/>
          <p:nvPr/>
        </p:nvSpPr>
        <p:spPr>
          <a:xfrm>
            <a:off x="86248" y="2311266"/>
            <a:ext cx="2016224" cy="523220"/>
          </a:xfrm>
          <a:prstGeom prst="rect">
            <a:avLst/>
          </a:prstGeom>
          <a:solidFill>
            <a:schemeClr val="bg1"/>
          </a:solidFill>
        </p:spPr>
        <p:txBody>
          <a:bodyPr wrap="square" rtlCol="0">
            <a:spAutoFit/>
          </a:bodyPr>
          <a:lstStyle/>
          <a:p>
            <a:r>
              <a:rPr lang="cs-CZ" sz="2800" dirty="0"/>
              <a:t>Typ telete</a:t>
            </a:r>
          </a:p>
        </p:txBody>
      </p:sp>
      <p:sp>
        <p:nvSpPr>
          <p:cNvPr id="7" name="TextovéPole 6">
            <a:extLst>
              <a:ext uri="{FF2B5EF4-FFF2-40B4-BE49-F238E27FC236}">
                <a16:creationId xmlns:a16="http://schemas.microsoft.com/office/drawing/2014/main" id="{9EDDBEAC-FCF1-4E64-9855-0241457316F5}"/>
              </a:ext>
            </a:extLst>
          </p:cNvPr>
          <p:cNvSpPr txBox="1"/>
          <p:nvPr/>
        </p:nvSpPr>
        <p:spPr>
          <a:xfrm>
            <a:off x="0" y="4012949"/>
            <a:ext cx="3397248" cy="523220"/>
          </a:xfrm>
          <a:prstGeom prst="rect">
            <a:avLst/>
          </a:prstGeom>
          <a:solidFill>
            <a:schemeClr val="bg1"/>
          </a:solidFill>
        </p:spPr>
        <p:txBody>
          <a:bodyPr wrap="square" rtlCol="0">
            <a:spAutoFit/>
          </a:bodyPr>
          <a:lstStyle/>
          <a:p>
            <a:r>
              <a:rPr lang="cs-CZ" sz="2800" dirty="0"/>
              <a:t>Novorozené (35 kg)</a:t>
            </a:r>
          </a:p>
        </p:txBody>
      </p:sp>
      <p:sp>
        <p:nvSpPr>
          <p:cNvPr id="8" name="TextovéPole 7">
            <a:extLst>
              <a:ext uri="{FF2B5EF4-FFF2-40B4-BE49-F238E27FC236}">
                <a16:creationId xmlns:a16="http://schemas.microsoft.com/office/drawing/2014/main" id="{53E19EEE-E786-4184-8FC2-EBC64619F07E}"/>
              </a:ext>
            </a:extLst>
          </p:cNvPr>
          <p:cNvSpPr txBox="1"/>
          <p:nvPr/>
        </p:nvSpPr>
        <p:spPr>
          <a:xfrm>
            <a:off x="52855" y="4572478"/>
            <a:ext cx="3397248" cy="954107"/>
          </a:xfrm>
          <a:prstGeom prst="rect">
            <a:avLst/>
          </a:prstGeom>
          <a:solidFill>
            <a:schemeClr val="bg1"/>
          </a:solidFill>
        </p:spPr>
        <p:txBody>
          <a:bodyPr wrap="square" rtlCol="0">
            <a:spAutoFit/>
          </a:bodyPr>
          <a:lstStyle/>
          <a:p>
            <a:r>
              <a:rPr lang="cs-CZ" sz="2800" dirty="0"/>
              <a:t>1 měsíc staré </a:t>
            </a:r>
            <a:br>
              <a:rPr lang="cs-CZ" sz="2800" dirty="0"/>
            </a:br>
            <a:r>
              <a:rPr lang="cs-CZ" sz="2800" dirty="0"/>
              <a:t>(50kg)</a:t>
            </a:r>
          </a:p>
        </p:txBody>
      </p:sp>
      <p:sp>
        <p:nvSpPr>
          <p:cNvPr id="9" name="TextovéPole 8">
            <a:extLst>
              <a:ext uri="{FF2B5EF4-FFF2-40B4-BE49-F238E27FC236}">
                <a16:creationId xmlns:a16="http://schemas.microsoft.com/office/drawing/2014/main" id="{CC8C12AC-B6EC-4B6F-BF52-C1B8E0989733}"/>
              </a:ext>
            </a:extLst>
          </p:cNvPr>
          <p:cNvSpPr txBox="1"/>
          <p:nvPr/>
        </p:nvSpPr>
        <p:spPr>
          <a:xfrm>
            <a:off x="52855" y="5597253"/>
            <a:ext cx="3718674" cy="523220"/>
          </a:xfrm>
          <a:prstGeom prst="rect">
            <a:avLst/>
          </a:prstGeom>
          <a:solidFill>
            <a:schemeClr val="bg1"/>
          </a:solidFill>
        </p:spPr>
        <p:txBody>
          <a:bodyPr wrap="square" rtlCol="0">
            <a:spAutoFit/>
          </a:bodyPr>
          <a:lstStyle/>
          <a:p>
            <a:r>
              <a:rPr lang="cs-CZ" sz="2800" dirty="0"/>
              <a:t>Mléčné tele (100 kg)</a:t>
            </a:r>
          </a:p>
        </p:txBody>
      </p:sp>
      <p:sp>
        <p:nvSpPr>
          <p:cNvPr id="10" name="TextovéPole 9">
            <a:extLst>
              <a:ext uri="{FF2B5EF4-FFF2-40B4-BE49-F238E27FC236}">
                <a16:creationId xmlns:a16="http://schemas.microsoft.com/office/drawing/2014/main" id="{AD98ADA4-938B-422A-A198-1C0CA99D1066}"/>
              </a:ext>
            </a:extLst>
          </p:cNvPr>
          <p:cNvSpPr txBox="1"/>
          <p:nvPr/>
        </p:nvSpPr>
        <p:spPr>
          <a:xfrm>
            <a:off x="3533647" y="2356191"/>
            <a:ext cx="5206433" cy="825809"/>
          </a:xfrm>
          <a:prstGeom prst="rect">
            <a:avLst/>
          </a:prstGeom>
          <a:solidFill>
            <a:schemeClr val="bg1"/>
          </a:solidFill>
        </p:spPr>
        <p:txBody>
          <a:bodyPr wrap="square" rtlCol="0">
            <a:spAutoFit/>
          </a:bodyPr>
          <a:lstStyle/>
          <a:p>
            <a:r>
              <a:rPr lang="cs-CZ" sz="2400" b="1" dirty="0"/>
              <a:t>Spodní kritická teplota °C při rychlostech proudění vzduchu: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356.JPG"/>
          <p:cNvPicPr>
            <a:picLocks noChangeAspect="1"/>
          </p:cNvPicPr>
          <p:nvPr/>
        </p:nvPicPr>
        <p:blipFill>
          <a:blip r:embed="rId3" cstate="email"/>
          <a:stretch>
            <a:fillRect/>
          </a:stretch>
        </p:blipFill>
        <p:spPr>
          <a:xfrm>
            <a:off x="0" y="0"/>
            <a:ext cx="9144000" cy="6858000"/>
          </a:xfrm>
          <a:prstGeom prst="rect">
            <a:avLst/>
          </a:prstGeom>
        </p:spPr>
      </p:pic>
      <p:sp>
        <p:nvSpPr>
          <p:cNvPr id="3" name="TextBox 2"/>
          <p:cNvSpPr txBox="1"/>
          <p:nvPr/>
        </p:nvSpPr>
        <p:spPr>
          <a:xfrm>
            <a:off x="4000496" y="357166"/>
            <a:ext cx="5143504" cy="646331"/>
          </a:xfrm>
          <a:prstGeom prst="rect">
            <a:avLst/>
          </a:prstGeom>
          <a:solidFill>
            <a:schemeClr val="bg1"/>
          </a:solidFill>
        </p:spPr>
        <p:txBody>
          <a:bodyPr wrap="square" rtlCol="0">
            <a:spAutoFit/>
          </a:bodyPr>
          <a:lstStyle/>
          <a:p>
            <a:r>
              <a:rPr lang="cs-CZ" sz="3600" dirty="0"/>
              <a:t>UCHOVÁNÍ ENERGIE</a:t>
            </a:r>
            <a:r>
              <a:rPr lang="en-GB" sz="3600"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5134.JPG"/>
          <p:cNvPicPr>
            <a:picLocks noChangeAspect="1"/>
          </p:cNvPicPr>
          <p:nvPr/>
        </p:nvPicPr>
        <p:blipFill>
          <a:blip r:embed="rId3" cstate="email"/>
          <a:stretch>
            <a:fillRect/>
          </a:stretch>
        </p:blipFill>
        <p:spPr>
          <a:xfrm>
            <a:off x="0" y="0"/>
            <a:ext cx="9144000" cy="6858000"/>
          </a:xfrm>
          <a:prstGeom prst="rect">
            <a:avLst/>
          </a:prstGeom>
        </p:spPr>
      </p:pic>
      <p:sp>
        <p:nvSpPr>
          <p:cNvPr id="4" name="TextBox 3"/>
          <p:cNvSpPr txBox="1"/>
          <p:nvPr/>
        </p:nvSpPr>
        <p:spPr>
          <a:xfrm>
            <a:off x="4572000" y="500042"/>
            <a:ext cx="3571900" cy="1200329"/>
          </a:xfrm>
          <a:prstGeom prst="rect">
            <a:avLst/>
          </a:prstGeom>
          <a:solidFill>
            <a:schemeClr val="bg1"/>
          </a:solidFill>
        </p:spPr>
        <p:txBody>
          <a:bodyPr wrap="square" rtlCol="0">
            <a:spAutoFit/>
          </a:bodyPr>
          <a:lstStyle/>
          <a:p>
            <a:r>
              <a:rPr lang="cs-CZ" sz="3600" dirty="0"/>
              <a:t>PŘÍDAVEK ENERGIE</a:t>
            </a:r>
            <a:r>
              <a:rPr lang="en-GB" sz="36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138.JPG"/>
          <p:cNvPicPr>
            <a:picLocks noChangeAspect="1"/>
          </p:cNvPicPr>
          <p:nvPr/>
        </p:nvPicPr>
        <p:blipFill>
          <a:blip r:embed="rId3" cstate="email"/>
          <a:stretch>
            <a:fillRect/>
          </a:stretch>
        </p:blipFill>
        <p:spPr>
          <a:xfrm>
            <a:off x="0" y="0"/>
            <a:ext cx="9144000" cy="6858000"/>
          </a:xfrm>
          <a:prstGeom prst="rect">
            <a:avLst/>
          </a:prstGeom>
        </p:spPr>
      </p:pic>
      <p:pic>
        <p:nvPicPr>
          <p:cNvPr id="3" name="Picture 2" descr="IMG_4683.JPG"/>
          <p:cNvPicPr>
            <a:picLocks noChangeAspect="1"/>
          </p:cNvPicPr>
          <p:nvPr/>
        </p:nvPicPr>
        <p:blipFill>
          <a:blip r:embed="rId4" cstate="email"/>
          <a:srcRect/>
          <a:stretch>
            <a:fillRect/>
          </a:stretch>
        </p:blipFill>
        <p:spPr>
          <a:xfrm rot="5400000">
            <a:off x="4825194" y="2318550"/>
            <a:ext cx="6072230" cy="214946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lmsheader"/>
          <p:cNvPicPr>
            <a:picLocks noChangeAspect="1" noChangeArrowheads="1"/>
          </p:cNvPicPr>
          <p:nvPr/>
        </p:nvPicPr>
        <p:blipFill>
          <a:blip r:embed="rId3" cstate="email"/>
          <a:srcRect/>
          <a:stretch>
            <a:fillRect/>
          </a:stretch>
        </p:blipFill>
        <p:spPr bwMode="auto">
          <a:xfrm>
            <a:off x="714348" y="5500702"/>
            <a:ext cx="7766050" cy="1174750"/>
          </a:xfrm>
          <a:prstGeom prst="rect">
            <a:avLst/>
          </a:prstGeom>
          <a:noFill/>
        </p:spPr>
      </p:pic>
      <p:pic>
        <p:nvPicPr>
          <p:cNvPr id="3" name="Picture 4" descr="lmsheader"/>
          <p:cNvPicPr>
            <a:picLocks noChangeAspect="1" noChangeArrowheads="1"/>
          </p:cNvPicPr>
          <p:nvPr/>
        </p:nvPicPr>
        <p:blipFill>
          <a:blip r:embed="rId4" cstate="email"/>
          <a:srcRect/>
          <a:stretch>
            <a:fillRect/>
          </a:stretch>
        </p:blipFill>
        <p:spPr bwMode="auto">
          <a:xfrm>
            <a:off x="714349" y="0"/>
            <a:ext cx="7643866" cy="1134042"/>
          </a:xfrm>
          <a:prstGeom prst="rect">
            <a:avLst/>
          </a:prstGeom>
          <a:noFill/>
        </p:spPr>
      </p:pic>
      <p:sp>
        <p:nvSpPr>
          <p:cNvPr id="4" name="TextBox 3"/>
          <p:cNvSpPr txBox="1"/>
          <p:nvPr/>
        </p:nvSpPr>
        <p:spPr>
          <a:xfrm>
            <a:off x="380523" y="5315990"/>
            <a:ext cx="3071834" cy="646331"/>
          </a:xfrm>
          <a:prstGeom prst="rect">
            <a:avLst/>
          </a:prstGeom>
          <a:noFill/>
        </p:spPr>
        <p:txBody>
          <a:bodyPr wrap="square" rtlCol="0">
            <a:spAutoFit/>
          </a:bodyPr>
          <a:lstStyle/>
          <a:p>
            <a:pPr algn="ctr"/>
            <a:r>
              <a:rPr lang="en-GB" sz="3600" b="1" dirty="0" err="1"/>
              <a:t>Děkuji</a:t>
            </a:r>
            <a:endParaRPr lang="en-GB" sz="3600" b="1" dirty="0"/>
          </a:p>
        </p:txBody>
      </p:sp>
      <p:pic>
        <p:nvPicPr>
          <p:cNvPr id="5" name="Picture 2" descr="E:\100830LAPMyDocuments01\My Documents\My Pictures\2008_02_27\IMG_2141.JPG"/>
          <p:cNvPicPr>
            <a:picLocks noChangeAspect="1" noChangeArrowheads="1"/>
          </p:cNvPicPr>
          <p:nvPr/>
        </p:nvPicPr>
        <p:blipFill>
          <a:blip r:embed="rId5" cstate="email"/>
          <a:srcRect/>
          <a:stretch>
            <a:fillRect/>
          </a:stretch>
        </p:blipFill>
        <p:spPr bwMode="auto">
          <a:xfrm>
            <a:off x="3571868" y="1714488"/>
            <a:ext cx="5046626" cy="3784584"/>
          </a:xfrm>
          <a:prstGeom prst="rect">
            <a:avLst/>
          </a:prstGeom>
          <a:noFill/>
        </p:spPr>
      </p:pic>
      <p:sp>
        <p:nvSpPr>
          <p:cNvPr id="7" name="TextBox 6"/>
          <p:cNvSpPr txBox="1"/>
          <p:nvPr/>
        </p:nvSpPr>
        <p:spPr>
          <a:xfrm>
            <a:off x="437166" y="1156231"/>
            <a:ext cx="2786082" cy="4524315"/>
          </a:xfrm>
          <a:prstGeom prst="rect">
            <a:avLst/>
          </a:prstGeom>
          <a:noFill/>
        </p:spPr>
        <p:txBody>
          <a:bodyPr wrap="square" rtlCol="0">
            <a:spAutoFit/>
          </a:bodyPr>
          <a:lstStyle/>
          <a:p>
            <a:r>
              <a:rPr lang="cs-CZ" sz="2400" dirty="0"/>
              <a:t>Měli bychom věnovat pozornost</a:t>
            </a:r>
            <a:r>
              <a:rPr lang="en-GB" sz="2400" dirty="0"/>
              <a:t>:</a:t>
            </a:r>
          </a:p>
          <a:p>
            <a:r>
              <a:rPr lang="en-GB" sz="2400" dirty="0"/>
              <a:t> </a:t>
            </a:r>
          </a:p>
          <a:p>
            <a:r>
              <a:rPr lang="cs-CZ" sz="2400" dirty="0"/>
              <a:t>hygieně</a:t>
            </a:r>
            <a:endParaRPr lang="en-GB" sz="2400" dirty="0"/>
          </a:p>
          <a:p>
            <a:r>
              <a:rPr lang="cs-CZ" sz="2400" dirty="0"/>
              <a:t>snížení vlhkosti</a:t>
            </a:r>
            <a:endParaRPr lang="en-GB" sz="2400" dirty="0"/>
          </a:p>
          <a:p>
            <a:r>
              <a:rPr lang="cs-CZ" sz="2400" dirty="0"/>
              <a:t>čerstvému vzduchu</a:t>
            </a:r>
            <a:endParaRPr lang="en-GB" sz="2400" dirty="0"/>
          </a:p>
          <a:p>
            <a:r>
              <a:rPr lang="cs-CZ" sz="2400" dirty="0"/>
              <a:t>rychlosti proudění vzduchu</a:t>
            </a:r>
            <a:endParaRPr lang="en-GB" sz="2400" dirty="0"/>
          </a:p>
          <a:p>
            <a:r>
              <a:rPr lang="cs-CZ" sz="2400" dirty="0"/>
              <a:t>spodní kritické teplotě</a:t>
            </a:r>
            <a:endParaRPr lang="en-GB" sz="2400" dirty="0"/>
          </a:p>
          <a:p>
            <a:endParaRPr lang="en-GB" sz="2400" dirty="0"/>
          </a:p>
        </p:txBody>
      </p:sp>
      <p:sp>
        <p:nvSpPr>
          <p:cNvPr id="8" name="TextBox 7"/>
          <p:cNvSpPr txBox="1"/>
          <p:nvPr/>
        </p:nvSpPr>
        <p:spPr>
          <a:xfrm>
            <a:off x="714348" y="285728"/>
            <a:ext cx="4786346" cy="584775"/>
          </a:xfrm>
          <a:prstGeom prst="rect">
            <a:avLst/>
          </a:prstGeom>
          <a:noFill/>
        </p:spPr>
        <p:txBody>
          <a:bodyPr wrap="square" rtlCol="0">
            <a:spAutoFit/>
          </a:bodyPr>
          <a:lstStyle/>
          <a:p>
            <a:r>
              <a:rPr lang="cs-CZ" sz="3200" dirty="0"/>
              <a:t>Konstrukční prvky</a:t>
            </a:r>
            <a:endParaRPr lang="en-GB"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descr="lmsheader"/>
          <p:cNvPicPr>
            <a:picLocks noChangeAspect="1" noChangeArrowheads="1"/>
          </p:cNvPicPr>
          <p:nvPr/>
        </p:nvPicPr>
        <p:blipFill>
          <a:blip r:embed="rId3" cstate="email"/>
          <a:srcRect/>
          <a:stretch>
            <a:fillRect/>
          </a:stretch>
        </p:blipFill>
        <p:spPr bwMode="auto">
          <a:xfrm>
            <a:off x="928688" y="285750"/>
            <a:ext cx="7704137" cy="1150938"/>
          </a:xfrm>
          <a:prstGeom prst="rect">
            <a:avLst/>
          </a:prstGeom>
          <a:noFill/>
          <a:ln w="9525">
            <a:noFill/>
            <a:miter lim="800000"/>
            <a:headEnd/>
            <a:tailEnd/>
          </a:ln>
        </p:spPr>
      </p:pic>
      <p:sp>
        <p:nvSpPr>
          <p:cNvPr id="8" name="TextBox 7"/>
          <p:cNvSpPr txBox="1"/>
          <p:nvPr/>
        </p:nvSpPr>
        <p:spPr>
          <a:xfrm>
            <a:off x="928662" y="1500174"/>
            <a:ext cx="7572428" cy="1077218"/>
          </a:xfrm>
          <a:prstGeom prst="rect">
            <a:avLst/>
          </a:prstGeom>
          <a:solidFill>
            <a:schemeClr val="accent1">
              <a:lumMod val="20000"/>
              <a:lumOff val="80000"/>
            </a:schemeClr>
          </a:solidFill>
        </p:spPr>
        <p:txBody>
          <a:bodyPr wrap="square" rtlCol="0">
            <a:spAutoFit/>
          </a:bodyPr>
          <a:lstStyle/>
          <a:p>
            <a:r>
              <a:rPr lang="cs-CZ" sz="3200" dirty="0"/>
              <a:t>PRŮJMY</a:t>
            </a:r>
            <a:r>
              <a:rPr lang="en-GB" sz="3200" dirty="0"/>
              <a:t>; </a:t>
            </a:r>
            <a:r>
              <a:rPr lang="cs-CZ" sz="3200" dirty="0"/>
              <a:t>hlavní příčina úhynů telat</a:t>
            </a:r>
            <a:r>
              <a:rPr lang="en-GB" sz="3200" dirty="0"/>
              <a:t>, </a:t>
            </a:r>
            <a:r>
              <a:rPr lang="cs-CZ" sz="3200" dirty="0"/>
              <a:t>Velká Británie a Irsko</a:t>
            </a:r>
            <a:r>
              <a:rPr lang="en-GB" sz="3200" dirty="0"/>
              <a:t>…...</a:t>
            </a:r>
            <a:r>
              <a:rPr lang="cs-CZ" sz="3200" dirty="0"/>
              <a:t>PROČ</a:t>
            </a:r>
            <a:r>
              <a:rPr lang="en-GB" sz="3200" dirty="0"/>
              <a:t>?</a:t>
            </a:r>
          </a:p>
        </p:txBody>
      </p:sp>
      <p:sp>
        <p:nvSpPr>
          <p:cNvPr id="9" name="TextBox 8"/>
          <p:cNvSpPr txBox="1"/>
          <p:nvPr/>
        </p:nvSpPr>
        <p:spPr>
          <a:xfrm>
            <a:off x="928662" y="2857496"/>
            <a:ext cx="7572428" cy="523220"/>
          </a:xfrm>
          <a:prstGeom prst="rect">
            <a:avLst/>
          </a:prstGeom>
          <a:solidFill>
            <a:schemeClr val="accent3">
              <a:lumMod val="60000"/>
              <a:lumOff val="40000"/>
            </a:schemeClr>
          </a:solidFill>
        </p:spPr>
        <p:txBody>
          <a:bodyPr wrap="square" rtlCol="0">
            <a:spAutoFit/>
          </a:bodyPr>
          <a:lstStyle/>
          <a:p>
            <a:r>
              <a:rPr lang="cs-CZ" sz="2800" dirty="0"/>
              <a:t>HYGIENA</a:t>
            </a:r>
            <a:r>
              <a:rPr lang="en-GB" sz="2800" dirty="0"/>
              <a:t>: </a:t>
            </a:r>
            <a:r>
              <a:rPr lang="cs-CZ" sz="2800" dirty="0"/>
              <a:t>chodíme kolem horké kaše</a:t>
            </a:r>
            <a:endParaRPr lang="en-GB" sz="2800" dirty="0"/>
          </a:p>
        </p:txBody>
      </p:sp>
      <p:sp>
        <p:nvSpPr>
          <p:cNvPr id="10" name="TextBox 9"/>
          <p:cNvSpPr txBox="1"/>
          <p:nvPr/>
        </p:nvSpPr>
        <p:spPr>
          <a:xfrm>
            <a:off x="928662" y="3643314"/>
            <a:ext cx="7572428" cy="2246769"/>
          </a:xfrm>
          <a:prstGeom prst="rect">
            <a:avLst/>
          </a:prstGeom>
          <a:solidFill>
            <a:schemeClr val="accent6">
              <a:lumMod val="40000"/>
              <a:lumOff val="60000"/>
            </a:schemeClr>
          </a:solidFill>
        </p:spPr>
        <p:txBody>
          <a:bodyPr wrap="square" rtlCol="0">
            <a:spAutoFit/>
          </a:bodyPr>
          <a:lstStyle/>
          <a:p>
            <a:r>
              <a:rPr lang="cs-CZ" sz="2800" dirty="0"/>
              <a:t>POSTUPY</a:t>
            </a:r>
            <a:r>
              <a:rPr lang="en-GB" sz="2800" dirty="0"/>
              <a:t>:</a:t>
            </a:r>
          </a:p>
          <a:p>
            <a:r>
              <a:rPr lang="cs-CZ" sz="2800" dirty="0"/>
              <a:t>Standardní a vysoce specializované čištění</a:t>
            </a:r>
            <a:endParaRPr lang="en-GB" sz="2800" dirty="0"/>
          </a:p>
          <a:p>
            <a:r>
              <a:rPr lang="cs-CZ" sz="2800" dirty="0"/>
              <a:t>Telení a porodní kotce</a:t>
            </a:r>
            <a:endParaRPr lang="en-GB" sz="2800" dirty="0"/>
          </a:p>
          <a:p>
            <a:r>
              <a:rPr lang="cs-CZ" sz="2800" dirty="0"/>
              <a:t>Vybavení související s krmením</a:t>
            </a:r>
            <a:endParaRPr lang="en-GB" sz="2800" dirty="0"/>
          </a:p>
          <a:p>
            <a:r>
              <a:rPr lang="cs-CZ" sz="2800" dirty="0"/>
              <a:t>Krmné nádoby</a:t>
            </a:r>
            <a:endParaRPr lang="en-GB"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descr="lmsheader"/>
          <p:cNvPicPr>
            <a:picLocks noChangeAspect="1" noChangeArrowheads="1"/>
          </p:cNvPicPr>
          <p:nvPr/>
        </p:nvPicPr>
        <p:blipFill>
          <a:blip r:embed="rId3" cstate="email"/>
          <a:srcRect/>
          <a:stretch>
            <a:fillRect/>
          </a:stretch>
        </p:blipFill>
        <p:spPr bwMode="auto">
          <a:xfrm>
            <a:off x="928688" y="285750"/>
            <a:ext cx="7704137" cy="1150938"/>
          </a:xfrm>
          <a:prstGeom prst="rect">
            <a:avLst/>
          </a:prstGeom>
          <a:noFill/>
          <a:ln w="9525">
            <a:noFill/>
            <a:miter lim="800000"/>
            <a:headEnd/>
            <a:tailEnd/>
          </a:ln>
        </p:spPr>
      </p:pic>
      <p:sp>
        <p:nvSpPr>
          <p:cNvPr id="7" name="TextBox 6"/>
          <p:cNvSpPr txBox="1"/>
          <p:nvPr/>
        </p:nvSpPr>
        <p:spPr>
          <a:xfrm>
            <a:off x="857224" y="357166"/>
            <a:ext cx="4286280" cy="1077218"/>
          </a:xfrm>
          <a:prstGeom prst="rect">
            <a:avLst/>
          </a:prstGeom>
          <a:noFill/>
        </p:spPr>
        <p:txBody>
          <a:bodyPr wrap="square" rtlCol="0">
            <a:spAutoFit/>
          </a:bodyPr>
          <a:lstStyle/>
          <a:p>
            <a:r>
              <a:rPr lang="cs-CZ" sz="3200" dirty="0"/>
              <a:t>HYGIENA</a:t>
            </a:r>
            <a:r>
              <a:rPr lang="en-GB" sz="3200" dirty="0"/>
              <a:t>:</a:t>
            </a:r>
            <a:endParaRPr lang="en-GB" dirty="0"/>
          </a:p>
          <a:p>
            <a:endParaRPr lang="en-GB" sz="3200" dirty="0"/>
          </a:p>
        </p:txBody>
      </p:sp>
      <p:sp>
        <p:nvSpPr>
          <p:cNvPr id="8" name="TextBox 7"/>
          <p:cNvSpPr txBox="1"/>
          <p:nvPr/>
        </p:nvSpPr>
        <p:spPr>
          <a:xfrm>
            <a:off x="467544" y="1505800"/>
            <a:ext cx="8568952" cy="2739211"/>
          </a:xfrm>
          <a:prstGeom prst="rect">
            <a:avLst/>
          </a:prstGeom>
          <a:noFill/>
        </p:spPr>
        <p:txBody>
          <a:bodyPr wrap="square" rtlCol="0">
            <a:spAutoFit/>
          </a:bodyPr>
          <a:lstStyle/>
          <a:p>
            <a:r>
              <a:rPr lang="cs-CZ" sz="2000" dirty="0"/>
              <a:t>Průjmy jsou hlavní příčinou úhynu telat mladších 6 týdnů</a:t>
            </a:r>
            <a:endParaRPr lang="en-GB" sz="2000" dirty="0"/>
          </a:p>
          <a:p>
            <a:r>
              <a:rPr lang="en-GB" sz="2000" dirty="0"/>
              <a:t>• </a:t>
            </a:r>
            <a:r>
              <a:rPr lang="en-GB" sz="2000" b="1" dirty="0"/>
              <a:t>25% </a:t>
            </a:r>
            <a:r>
              <a:rPr lang="cs-CZ" sz="2000" b="1" dirty="0"/>
              <a:t>jaloviček bylo léčeno na průjmy</a:t>
            </a:r>
            <a:endParaRPr lang="en-GB" sz="2000" b="1" dirty="0"/>
          </a:p>
          <a:p>
            <a:r>
              <a:rPr lang="en-GB" sz="2000" dirty="0"/>
              <a:t>• </a:t>
            </a:r>
            <a:r>
              <a:rPr lang="en-GB" sz="2000" b="1" dirty="0"/>
              <a:t>78% </a:t>
            </a:r>
            <a:r>
              <a:rPr lang="cs-CZ" sz="2000" b="1" dirty="0"/>
              <a:t>farem mělo diagnostikován jeden z hlavních patogenů</a:t>
            </a:r>
            <a:endParaRPr lang="en-GB" sz="2000" b="1" dirty="0"/>
          </a:p>
          <a:p>
            <a:r>
              <a:rPr lang="en-GB" sz="2000" dirty="0"/>
              <a:t>• </a:t>
            </a:r>
            <a:r>
              <a:rPr lang="en-GB" sz="2000" b="1" dirty="0"/>
              <a:t>31% </a:t>
            </a:r>
            <a:r>
              <a:rPr lang="cs-CZ" sz="2000" b="1" dirty="0"/>
              <a:t>farem mělo diagnostikovánu kokcidiózu v posledních 2 letech</a:t>
            </a:r>
            <a:endParaRPr lang="en-GB" sz="2000" b="1" dirty="0"/>
          </a:p>
          <a:p>
            <a:r>
              <a:rPr lang="en-GB" sz="2000" dirty="0"/>
              <a:t>• </a:t>
            </a:r>
            <a:r>
              <a:rPr lang="en-GB" sz="2000" b="1" dirty="0"/>
              <a:t>40% </a:t>
            </a:r>
            <a:r>
              <a:rPr lang="cs-CZ" sz="2000" b="1" dirty="0"/>
              <a:t>farem vakcinuje proti průjmům</a:t>
            </a:r>
            <a:endParaRPr lang="en-GB" sz="2000" b="1" dirty="0"/>
          </a:p>
          <a:p>
            <a:r>
              <a:rPr lang="en-GB" sz="2000" dirty="0"/>
              <a:t>• </a:t>
            </a:r>
            <a:r>
              <a:rPr lang="en-GB" sz="2000" b="1" dirty="0"/>
              <a:t>85% </a:t>
            </a:r>
            <a:r>
              <a:rPr lang="cs-CZ" sz="2000" b="1" dirty="0"/>
              <a:t>mělo minimálně jednu </a:t>
            </a:r>
            <a:r>
              <a:rPr lang="cs-CZ" sz="2000" b="1" dirty="0" err="1"/>
              <a:t>průjmující</a:t>
            </a:r>
            <a:r>
              <a:rPr lang="cs-CZ" sz="2000" b="1" dirty="0"/>
              <a:t> jalovičku v den</a:t>
            </a:r>
            <a:br>
              <a:rPr lang="cs-CZ" sz="2000" b="1" dirty="0"/>
            </a:br>
            <a:r>
              <a:rPr lang="cs-CZ" sz="2000" b="1" dirty="0"/>
              <a:t>   návštěvy (v rámci projektu).</a:t>
            </a:r>
            <a:endParaRPr lang="en-GB" sz="2000" b="1" dirty="0"/>
          </a:p>
          <a:p>
            <a:endParaRPr lang="en-GB" sz="1600" dirty="0"/>
          </a:p>
          <a:p>
            <a:r>
              <a:rPr lang="en-GB" sz="1600" dirty="0"/>
              <a:t>Dairy </a:t>
            </a:r>
            <a:r>
              <a:rPr lang="en-GB" sz="1600" dirty="0" err="1"/>
              <a:t>Youngstock</a:t>
            </a:r>
            <a:r>
              <a:rPr lang="en-GB" sz="1600" dirty="0"/>
              <a:t> Project. Owen Atkinson, 2015</a:t>
            </a:r>
          </a:p>
        </p:txBody>
      </p:sp>
      <p:sp>
        <p:nvSpPr>
          <p:cNvPr id="9" name="TextBox 8"/>
          <p:cNvSpPr txBox="1"/>
          <p:nvPr/>
        </p:nvSpPr>
        <p:spPr>
          <a:xfrm>
            <a:off x="785786" y="4714884"/>
            <a:ext cx="7715304" cy="1200329"/>
          </a:xfrm>
          <a:prstGeom prst="rect">
            <a:avLst/>
          </a:prstGeom>
          <a:solidFill>
            <a:srgbClr val="FFFF00"/>
          </a:solidFill>
        </p:spPr>
        <p:txBody>
          <a:bodyPr wrap="square" rtlCol="0">
            <a:spAutoFit/>
          </a:bodyPr>
          <a:lstStyle/>
          <a:p>
            <a:r>
              <a:rPr lang="cs-CZ" sz="2400" dirty="0"/>
              <a:t>Otázka</a:t>
            </a:r>
            <a:r>
              <a:rPr lang="en-GB" sz="2400" dirty="0"/>
              <a:t>?</a:t>
            </a:r>
          </a:p>
          <a:p>
            <a:r>
              <a:rPr lang="cs-CZ" sz="2400" dirty="0"/>
              <a:t>Myslí si veterináři, že existuje vztah mezi hygienou </a:t>
            </a:r>
            <a:br>
              <a:rPr lang="cs-CZ" sz="2400" dirty="0"/>
            </a:br>
            <a:r>
              <a:rPr lang="cs-CZ" sz="2400" dirty="0"/>
              <a:t>a průjmy u telat</a:t>
            </a:r>
            <a:r>
              <a:rPr lang="en-GB" sz="2400" dirty="0"/>
              <a:t>?</a:t>
            </a:r>
          </a:p>
        </p:txBody>
      </p:sp>
    </p:spTree>
    <p:extLst>
      <p:ext uri="{BB962C8B-B14F-4D97-AF65-F5344CB8AC3E}">
        <p14:creationId xmlns:p14="http://schemas.microsoft.com/office/powerpoint/2010/main" val="404043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descr="lmsheader"/>
          <p:cNvPicPr>
            <a:picLocks noChangeAspect="1" noChangeArrowheads="1"/>
          </p:cNvPicPr>
          <p:nvPr/>
        </p:nvPicPr>
        <p:blipFill>
          <a:blip r:embed="rId3" cstate="email"/>
          <a:srcRect/>
          <a:stretch>
            <a:fillRect/>
          </a:stretch>
        </p:blipFill>
        <p:spPr bwMode="auto">
          <a:xfrm>
            <a:off x="928688" y="285750"/>
            <a:ext cx="7704137" cy="1150938"/>
          </a:xfrm>
          <a:prstGeom prst="rect">
            <a:avLst/>
          </a:prstGeom>
          <a:noFill/>
          <a:ln w="9525">
            <a:noFill/>
            <a:miter lim="800000"/>
            <a:headEnd/>
            <a:tailEnd/>
          </a:ln>
        </p:spPr>
      </p:pic>
      <p:sp>
        <p:nvSpPr>
          <p:cNvPr id="7" name="TextBox 6"/>
          <p:cNvSpPr txBox="1"/>
          <p:nvPr/>
        </p:nvSpPr>
        <p:spPr>
          <a:xfrm>
            <a:off x="741305" y="1074509"/>
            <a:ext cx="8301552" cy="4708981"/>
          </a:xfrm>
          <a:prstGeom prst="rect">
            <a:avLst/>
          </a:prstGeom>
          <a:noFill/>
        </p:spPr>
        <p:txBody>
          <a:bodyPr wrap="square" rtlCol="0">
            <a:spAutoFit/>
          </a:bodyPr>
          <a:lstStyle/>
          <a:p>
            <a:r>
              <a:rPr lang="cs-CZ" sz="2000" dirty="0"/>
              <a:t>Farmy s menším výskytem průjmů</a:t>
            </a:r>
            <a:r>
              <a:rPr lang="en-GB" sz="2000" dirty="0"/>
              <a:t>:</a:t>
            </a:r>
          </a:p>
          <a:p>
            <a:endParaRPr lang="en-GB" sz="2000" dirty="0"/>
          </a:p>
          <a:p>
            <a:r>
              <a:rPr lang="en-GB" sz="2000" dirty="0"/>
              <a:t>• </a:t>
            </a:r>
            <a:r>
              <a:rPr lang="cs-CZ" sz="2000" dirty="0"/>
              <a:t>Mají dobře stlané ustájení pro telata </a:t>
            </a:r>
            <a:r>
              <a:rPr lang="en-GB" sz="2000" dirty="0"/>
              <a:t>(</a:t>
            </a:r>
            <a:r>
              <a:rPr lang="cs-CZ" sz="2000" b="1" dirty="0"/>
              <a:t>čtyřikrát méně průjmů</a:t>
            </a:r>
            <a:r>
              <a:rPr lang="en-GB" sz="2000" b="1" dirty="0"/>
              <a:t>)</a:t>
            </a:r>
          </a:p>
          <a:p>
            <a:r>
              <a:rPr lang="en-GB" sz="2000" dirty="0"/>
              <a:t>• </a:t>
            </a:r>
            <a:r>
              <a:rPr lang="cs-CZ" sz="2000" dirty="0"/>
              <a:t>Mléčná krmná směs (mléčná náhražka</a:t>
            </a:r>
            <a:r>
              <a:rPr lang="en-GB" sz="2000" dirty="0"/>
              <a:t>). </a:t>
            </a:r>
            <a:r>
              <a:rPr lang="cs-CZ" sz="2000" dirty="0"/>
              <a:t>Podávání odpadního</a:t>
            </a:r>
            <a:br>
              <a:rPr lang="cs-CZ" sz="2000" dirty="0"/>
            </a:br>
            <a:r>
              <a:rPr lang="cs-CZ" sz="2000" dirty="0"/>
              <a:t>   mléka způsobuje vyšší výskyt průjmů – </a:t>
            </a:r>
            <a:r>
              <a:rPr lang="cs-CZ" sz="2000" b="1" dirty="0"/>
              <a:t>dvakrát více průjmů než</a:t>
            </a:r>
            <a:br>
              <a:rPr lang="cs-CZ" sz="2000" b="1" dirty="0"/>
            </a:br>
            <a:r>
              <a:rPr lang="cs-CZ" sz="2000" b="1" dirty="0"/>
              <a:t>   mléčná náhražka</a:t>
            </a:r>
            <a:r>
              <a:rPr lang="cs-CZ" sz="2000" dirty="0"/>
              <a:t>.</a:t>
            </a:r>
            <a:endParaRPr lang="en-GB" sz="2000" b="1" dirty="0"/>
          </a:p>
          <a:p>
            <a:r>
              <a:rPr lang="en-GB" sz="2000" dirty="0"/>
              <a:t>• </a:t>
            </a:r>
            <a:r>
              <a:rPr lang="cs-CZ" sz="2000" dirty="0"/>
              <a:t>Nemají </a:t>
            </a:r>
            <a:r>
              <a:rPr lang="cs-CZ" sz="2000" dirty="0" err="1"/>
              <a:t>kryptosporidiózu</a:t>
            </a:r>
            <a:r>
              <a:rPr lang="cs-CZ" sz="2000" dirty="0"/>
              <a:t> </a:t>
            </a:r>
            <a:r>
              <a:rPr lang="en-GB" sz="2000" dirty="0"/>
              <a:t>(</a:t>
            </a:r>
            <a:r>
              <a:rPr lang="cs-CZ" sz="2000" b="1" dirty="0"/>
              <a:t>výskyt průjmů snížen na </a:t>
            </a:r>
            <a:r>
              <a:rPr lang="cs-CZ" sz="2000" b="1" dirty="0" err="1"/>
              <a:t>pólovinu</a:t>
            </a:r>
            <a:r>
              <a:rPr lang="en-GB" sz="2000" b="1" dirty="0"/>
              <a:t>)</a:t>
            </a:r>
          </a:p>
          <a:p>
            <a:r>
              <a:rPr lang="en-GB" sz="2000" dirty="0"/>
              <a:t>• </a:t>
            </a:r>
            <a:r>
              <a:rPr lang="cs-CZ" sz="2000" dirty="0"/>
              <a:t>Mají vysoký obsah protilátek v mlezivu </a:t>
            </a:r>
            <a:r>
              <a:rPr lang="en-GB" sz="2000" dirty="0"/>
              <a:t>(</a:t>
            </a:r>
            <a:r>
              <a:rPr lang="cs-CZ" sz="2000" b="1" dirty="0"/>
              <a:t>dvakrát vyšší</a:t>
            </a:r>
            <a:br>
              <a:rPr lang="cs-CZ" sz="2000" b="1" dirty="0"/>
            </a:br>
            <a:r>
              <a:rPr lang="cs-CZ" sz="2000" b="1" dirty="0"/>
              <a:t>   pravděpodobnost, že telata nebudou trpět průjmy</a:t>
            </a:r>
            <a:r>
              <a:rPr lang="en-GB" sz="2000" b="1" dirty="0"/>
              <a:t>)</a:t>
            </a:r>
          </a:p>
          <a:p>
            <a:r>
              <a:rPr lang="en-GB" sz="2000" dirty="0"/>
              <a:t>• </a:t>
            </a:r>
            <a:r>
              <a:rPr lang="cs-CZ" sz="2000" dirty="0"/>
              <a:t>Vakcinují</a:t>
            </a:r>
            <a:r>
              <a:rPr lang="en-GB" sz="2000" dirty="0"/>
              <a:t> </a:t>
            </a:r>
            <a:r>
              <a:rPr lang="cs-CZ" sz="2000" b="1" dirty="0"/>
              <a:t>všechny krávy vakcínou proti průjmovým</a:t>
            </a:r>
            <a:br>
              <a:rPr lang="cs-CZ" sz="2000" b="1" dirty="0"/>
            </a:br>
            <a:r>
              <a:rPr lang="cs-CZ" sz="2000" b="1" dirty="0"/>
              <a:t>  onemocněním</a:t>
            </a:r>
            <a:r>
              <a:rPr lang="en-GB" sz="2000" b="1" dirty="0"/>
              <a:t>cows with scour vaccine (</a:t>
            </a:r>
            <a:r>
              <a:rPr lang="cs-CZ" sz="2000" b="1" dirty="0"/>
              <a:t>o </a:t>
            </a:r>
            <a:r>
              <a:rPr lang="en-GB" sz="2000" b="1" dirty="0"/>
              <a:t>33% </a:t>
            </a:r>
            <a:r>
              <a:rPr lang="cs-CZ" sz="2000" b="1" dirty="0"/>
              <a:t>méně průjmů</a:t>
            </a:r>
            <a:r>
              <a:rPr lang="en-GB" sz="2000" b="1" dirty="0"/>
              <a:t>).</a:t>
            </a:r>
            <a:r>
              <a:rPr lang="en-GB" sz="2000" dirty="0"/>
              <a:t>..</a:t>
            </a:r>
          </a:p>
          <a:p>
            <a:endParaRPr lang="en-GB" sz="2000" dirty="0"/>
          </a:p>
          <a:p>
            <a:endParaRPr lang="en-GB" sz="2000" dirty="0"/>
          </a:p>
          <a:p>
            <a:endParaRPr lang="en-GB" sz="2000" dirty="0"/>
          </a:p>
          <a:p>
            <a:endParaRPr lang="en-GB" sz="2000" dirty="0"/>
          </a:p>
        </p:txBody>
      </p:sp>
      <p:sp>
        <p:nvSpPr>
          <p:cNvPr id="8" name="TextBox 7"/>
          <p:cNvSpPr txBox="1"/>
          <p:nvPr/>
        </p:nvSpPr>
        <p:spPr>
          <a:xfrm>
            <a:off x="857224" y="357166"/>
            <a:ext cx="4286280" cy="1077218"/>
          </a:xfrm>
          <a:prstGeom prst="rect">
            <a:avLst/>
          </a:prstGeom>
          <a:noFill/>
        </p:spPr>
        <p:txBody>
          <a:bodyPr wrap="square" rtlCol="0">
            <a:spAutoFit/>
          </a:bodyPr>
          <a:lstStyle/>
          <a:p>
            <a:r>
              <a:rPr lang="cs-CZ" sz="3200" dirty="0"/>
              <a:t>HYGIENA</a:t>
            </a:r>
            <a:r>
              <a:rPr lang="en-GB" sz="3200" dirty="0"/>
              <a:t>:</a:t>
            </a:r>
            <a:endParaRPr lang="en-GB" dirty="0"/>
          </a:p>
          <a:p>
            <a:endParaRPr lang="en-GB" sz="3200" dirty="0"/>
          </a:p>
        </p:txBody>
      </p:sp>
      <p:sp>
        <p:nvSpPr>
          <p:cNvPr id="9" name="Rectangle 8"/>
          <p:cNvSpPr/>
          <p:nvPr/>
        </p:nvSpPr>
        <p:spPr>
          <a:xfrm>
            <a:off x="1000100" y="4572008"/>
            <a:ext cx="6500858" cy="369332"/>
          </a:xfrm>
          <a:prstGeom prst="rect">
            <a:avLst/>
          </a:prstGeom>
        </p:spPr>
        <p:txBody>
          <a:bodyPr wrap="square">
            <a:spAutoFit/>
          </a:bodyPr>
          <a:lstStyle/>
          <a:p>
            <a:r>
              <a:rPr lang="en-GB" dirty="0"/>
              <a:t>Dairy </a:t>
            </a:r>
            <a:r>
              <a:rPr lang="en-GB" dirty="0" err="1"/>
              <a:t>Youngstock</a:t>
            </a:r>
            <a:r>
              <a:rPr lang="en-GB" dirty="0"/>
              <a:t> Project. Owen Atkinson, 2015</a:t>
            </a:r>
          </a:p>
        </p:txBody>
      </p:sp>
      <p:sp>
        <p:nvSpPr>
          <p:cNvPr id="10" name="TextBox 9"/>
          <p:cNvSpPr txBox="1"/>
          <p:nvPr/>
        </p:nvSpPr>
        <p:spPr>
          <a:xfrm>
            <a:off x="714348" y="5143512"/>
            <a:ext cx="7715304" cy="830997"/>
          </a:xfrm>
          <a:prstGeom prst="rect">
            <a:avLst/>
          </a:prstGeom>
          <a:solidFill>
            <a:srgbClr val="FFFF00"/>
          </a:solidFill>
        </p:spPr>
        <p:txBody>
          <a:bodyPr wrap="square" rtlCol="0">
            <a:spAutoFit/>
          </a:bodyPr>
          <a:lstStyle/>
          <a:p>
            <a:r>
              <a:rPr lang="cs-CZ" sz="2400" dirty="0"/>
              <a:t>Opatření</a:t>
            </a:r>
            <a:r>
              <a:rPr lang="en-GB" sz="2400" dirty="0"/>
              <a:t>?</a:t>
            </a:r>
          </a:p>
          <a:p>
            <a:r>
              <a:rPr lang="cs-CZ" sz="2400" dirty="0"/>
              <a:t>Veterináři by měli podporovat rozumnou hygienu.</a:t>
            </a:r>
            <a:endParaRPr lang="en-GB" sz="2400" dirty="0"/>
          </a:p>
        </p:txBody>
      </p:sp>
    </p:spTree>
    <p:extLst>
      <p:ext uri="{BB962C8B-B14F-4D97-AF65-F5344CB8AC3E}">
        <p14:creationId xmlns:p14="http://schemas.microsoft.com/office/powerpoint/2010/main" val="116097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5179.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785794"/>
            <a:ext cx="9144000" cy="6072206"/>
          </a:xfrm>
          <a:prstGeom prst="rect">
            <a:avLst/>
          </a:prstGeom>
        </p:spPr>
      </p:pic>
      <p:sp>
        <p:nvSpPr>
          <p:cNvPr id="3" name="TextBox 2"/>
          <p:cNvSpPr txBox="1"/>
          <p:nvPr/>
        </p:nvSpPr>
        <p:spPr>
          <a:xfrm>
            <a:off x="285688" y="0"/>
            <a:ext cx="8858312" cy="1200329"/>
          </a:xfrm>
          <a:prstGeom prst="rect">
            <a:avLst/>
          </a:prstGeom>
          <a:solidFill>
            <a:schemeClr val="bg1"/>
          </a:solidFill>
        </p:spPr>
        <p:txBody>
          <a:bodyPr wrap="square" rtlCol="0">
            <a:spAutoFit/>
          </a:bodyPr>
          <a:lstStyle/>
          <a:p>
            <a:pPr algn="ctr"/>
            <a:r>
              <a:rPr lang="cs-CZ" sz="3600" dirty="0">
                <a:latin typeface="Arial" pitchFamily="34" charset="0"/>
                <a:cs typeface="Arial" pitchFamily="34" charset="0"/>
              </a:rPr>
              <a:t>NEJLEPŠÍ HYGIENA pro ZDRAVÍ ZVÍŘAT</a:t>
            </a:r>
            <a:r>
              <a:rPr lang="en-GB" sz="3600" dirty="0">
                <a:latin typeface="Arial" pitchFamily="34" charset="0"/>
                <a:cs typeface="Arial" pitchFamily="34" charset="0"/>
              </a:rPr>
              <a:t>?</a:t>
            </a:r>
          </a:p>
        </p:txBody>
      </p:sp>
      <p:sp>
        <p:nvSpPr>
          <p:cNvPr id="4" name="TextBox 3"/>
          <p:cNvSpPr txBox="1"/>
          <p:nvPr/>
        </p:nvSpPr>
        <p:spPr>
          <a:xfrm>
            <a:off x="2915816" y="1484784"/>
            <a:ext cx="6048672" cy="3539430"/>
          </a:xfrm>
          <a:prstGeom prst="rect">
            <a:avLst/>
          </a:prstGeom>
          <a:noFill/>
        </p:spPr>
        <p:txBody>
          <a:bodyPr wrap="square" rtlCol="0">
            <a:spAutoFit/>
          </a:bodyPr>
          <a:lstStyle/>
          <a:p>
            <a:r>
              <a:rPr lang="cs-CZ" sz="3200" b="1" dirty="0">
                <a:solidFill>
                  <a:schemeClr val="bg1"/>
                </a:solidFill>
                <a:latin typeface="Arial" pitchFamily="34" charset="0"/>
                <a:cs typeface="Arial" pitchFamily="34" charset="0"/>
              </a:rPr>
              <a:t>KLÍČOVÉ POŽADAVKY</a:t>
            </a:r>
            <a:endParaRPr lang="en-GB" sz="3200" b="1" dirty="0">
              <a:solidFill>
                <a:schemeClr val="bg1"/>
              </a:solidFill>
              <a:latin typeface="Arial" pitchFamily="34" charset="0"/>
              <a:cs typeface="Arial" pitchFamily="34" charset="0"/>
            </a:endParaRPr>
          </a:p>
          <a:p>
            <a:pPr>
              <a:buFont typeface="Wingdings" pitchFamily="2" charset="2"/>
              <a:buChar char="Ø"/>
            </a:pPr>
            <a:r>
              <a:rPr lang="cs-CZ" sz="3200" b="1" dirty="0">
                <a:solidFill>
                  <a:schemeClr val="bg1"/>
                </a:solidFill>
                <a:latin typeface="Arial" pitchFamily="34" charset="0"/>
                <a:cs typeface="Arial" pitchFamily="34" charset="0"/>
              </a:rPr>
              <a:t>Čas </a:t>
            </a:r>
            <a:r>
              <a:rPr lang="en-GB" sz="3200" b="1" dirty="0">
                <a:solidFill>
                  <a:schemeClr val="bg1"/>
                </a:solidFill>
                <a:latin typeface="Arial" pitchFamily="34" charset="0"/>
                <a:cs typeface="Arial" pitchFamily="34" charset="0"/>
              </a:rPr>
              <a:t>&amp; </a:t>
            </a:r>
            <a:r>
              <a:rPr lang="cs-CZ" sz="3200" b="1" dirty="0">
                <a:solidFill>
                  <a:schemeClr val="bg1"/>
                </a:solidFill>
                <a:latin typeface="Arial" pitchFamily="34" charset="0"/>
                <a:cs typeface="Arial" pitchFamily="34" charset="0"/>
              </a:rPr>
              <a:t>prostor</a:t>
            </a:r>
            <a:endParaRPr lang="en-GB" sz="3200" b="1" dirty="0">
              <a:solidFill>
                <a:schemeClr val="bg1"/>
              </a:solidFill>
              <a:latin typeface="Arial" pitchFamily="34" charset="0"/>
              <a:cs typeface="Arial" pitchFamily="34" charset="0"/>
            </a:endParaRPr>
          </a:p>
          <a:p>
            <a:pPr>
              <a:buFont typeface="Wingdings" pitchFamily="2" charset="2"/>
              <a:buChar char="Ø"/>
            </a:pPr>
            <a:r>
              <a:rPr lang="cs-CZ" sz="3200" b="1" dirty="0">
                <a:solidFill>
                  <a:schemeClr val="bg1"/>
                </a:solidFill>
                <a:latin typeface="Arial" pitchFamily="34" charset="0"/>
                <a:cs typeface="Arial" pitchFamily="34" charset="0"/>
              </a:rPr>
              <a:t>Odstranění organické hmoty</a:t>
            </a:r>
            <a:endParaRPr lang="en-GB" sz="3200" b="1" dirty="0">
              <a:solidFill>
                <a:schemeClr val="bg1"/>
              </a:solidFill>
              <a:latin typeface="Arial" pitchFamily="34" charset="0"/>
              <a:cs typeface="Arial" pitchFamily="34" charset="0"/>
            </a:endParaRPr>
          </a:p>
          <a:p>
            <a:pPr>
              <a:buFont typeface="Wingdings" pitchFamily="2" charset="2"/>
              <a:buChar char="Ø"/>
            </a:pPr>
            <a:r>
              <a:rPr lang="en-GB" sz="3200" b="1" dirty="0" err="1">
                <a:solidFill>
                  <a:schemeClr val="bg1"/>
                </a:solidFill>
                <a:latin typeface="Arial" pitchFamily="34" charset="0"/>
                <a:cs typeface="Arial" pitchFamily="34" charset="0"/>
              </a:rPr>
              <a:t>Biofilm</a:t>
            </a:r>
            <a:endParaRPr lang="en-GB" sz="3200" b="1" dirty="0">
              <a:solidFill>
                <a:schemeClr val="bg1"/>
              </a:solidFill>
              <a:latin typeface="Arial" pitchFamily="34" charset="0"/>
              <a:cs typeface="Arial" pitchFamily="34" charset="0"/>
            </a:endParaRPr>
          </a:p>
          <a:p>
            <a:pPr>
              <a:buFont typeface="Wingdings" pitchFamily="2" charset="2"/>
              <a:buChar char="Ø"/>
            </a:pPr>
            <a:r>
              <a:rPr lang="cs-CZ" sz="3200" b="1" dirty="0">
                <a:solidFill>
                  <a:schemeClr val="bg1"/>
                </a:solidFill>
                <a:latin typeface="Arial" pitchFamily="34" charset="0"/>
                <a:cs typeface="Arial" pitchFamily="34" charset="0"/>
              </a:rPr>
              <a:t>Správné dezinfekční přípravky</a:t>
            </a:r>
            <a:r>
              <a:rPr lang="en-GB" sz="3200" b="1" dirty="0">
                <a:solidFill>
                  <a:schemeClr val="bg1"/>
                </a:solidFill>
                <a:latin typeface="Arial" pitchFamily="34" charset="0"/>
                <a:cs typeface="Arial" pitchFamily="34" charset="0"/>
              </a:rPr>
              <a:t>/</a:t>
            </a:r>
            <a:r>
              <a:rPr lang="cs-CZ" sz="3200" b="1" dirty="0">
                <a:solidFill>
                  <a:schemeClr val="bg1"/>
                </a:solidFill>
                <a:latin typeface="Arial" pitchFamily="34" charset="0"/>
                <a:cs typeface="Arial" pitchFamily="34" charset="0"/>
              </a:rPr>
              <a:t>koncentrace</a:t>
            </a:r>
            <a:endParaRPr lang="en-GB" sz="3200" b="1" dirty="0">
              <a:solidFill>
                <a:schemeClr val="bg1"/>
              </a:solidFill>
              <a:latin typeface="Arial" pitchFamily="34" charset="0"/>
              <a:cs typeface="Arial" pitchFamily="34" charset="0"/>
            </a:endParaRPr>
          </a:p>
          <a:p>
            <a:pPr>
              <a:buFont typeface="Wingdings" pitchFamily="2" charset="2"/>
              <a:buChar char="Ø"/>
            </a:pPr>
            <a:r>
              <a:rPr lang="cs-CZ" sz="3200" b="1" dirty="0">
                <a:solidFill>
                  <a:schemeClr val="bg1"/>
                </a:solidFill>
                <a:latin typeface="Arial" pitchFamily="34" charset="0"/>
                <a:cs typeface="Arial" pitchFamily="34" charset="0"/>
              </a:rPr>
              <a:t>Čas na vyschnutí</a:t>
            </a:r>
            <a:endParaRPr lang="en-GB" sz="3200" b="1" dirty="0">
              <a:solidFill>
                <a:schemeClr val="bg1"/>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msheader"/>
          <p:cNvPicPr>
            <a:picLocks noChangeAspect="1" noChangeArrowheads="1"/>
          </p:cNvPicPr>
          <p:nvPr/>
        </p:nvPicPr>
        <p:blipFill>
          <a:blip r:embed="rId3" cstate="screen"/>
          <a:srcRect/>
          <a:stretch>
            <a:fillRect/>
          </a:stretch>
        </p:blipFill>
        <p:spPr bwMode="auto">
          <a:xfrm>
            <a:off x="-9208" y="44624"/>
            <a:ext cx="9153208" cy="1357298"/>
          </a:xfrm>
          <a:prstGeom prst="rect">
            <a:avLst/>
          </a:prstGeom>
          <a:noFill/>
          <a:ln w="9525">
            <a:noFill/>
            <a:miter lim="800000"/>
            <a:headEnd/>
            <a:tailEnd/>
          </a:ln>
        </p:spPr>
      </p:pic>
      <p:sp>
        <p:nvSpPr>
          <p:cNvPr id="6" name="TextBox 5">
            <a:extLst>
              <a:ext uri="{FF2B5EF4-FFF2-40B4-BE49-F238E27FC236}">
                <a16:creationId xmlns:a16="http://schemas.microsoft.com/office/drawing/2014/main" id="{64371E73-4F88-4547-9E6F-0801A34D28DA}"/>
              </a:ext>
            </a:extLst>
          </p:cNvPr>
          <p:cNvSpPr txBox="1"/>
          <p:nvPr/>
        </p:nvSpPr>
        <p:spPr>
          <a:xfrm>
            <a:off x="3635896" y="1628800"/>
            <a:ext cx="4968552" cy="4339650"/>
          </a:xfrm>
          <a:prstGeom prst="rect">
            <a:avLst/>
          </a:prstGeom>
          <a:noFill/>
        </p:spPr>
        <p:txBody>
          <a:bodyPr wrap="square" rtlCol="0">
            <a:spAutoFit/>
          </a:bodyPr>
          <a:lstStyle/>
          <a:p>
            <a:r>
              <a:rPr lang="cs-CZ" sz="3200" dirty="0"/>
              <a:t>Průjem</a:t>
            </a:r>
            <a:endParaRPr lang="en-GB" sz="3200" dirty="0"/>
          </a:p>
          <a:p>
            <a:pPr marL="285750" indent="-285750">
              <a:buFont typeface="Arial" panose="020B0604020202020204" pitchFamily="34" charset="0"/>
              <a:buChar char="•"/>
            </a:pPr>
            <a:r>
              <a:rPr lang="en-GB" dirty="0"/>
              <a:t>75% </a:t>
            </a:r>
            <a:r>
              <a:rPr lang="cs-CZ" dirty="0"/>
              <a:t>úhynů ve věku </a:t>
            </a:r>
            <a:r>
              <a:rPr lang="en-GB" dirty="0"/>
              <a:t>&lt;3 </a:t>
            </a:r>
            <a:r>
              <a:rPr lang="cs-CZ" dirty="0"/>
              <a:t>týdny způsobují průjmy</a:t>
            </a:r>
            <a:r>
              <a:rPr lang="en-GB" dirty="0"/>
              <a:t> (</a:t>
            </a:r>
            <a:r>
              <a:rPr lang="en-GB" dirty="0" err="1"/>
              <a:t>Radostitis</a:t>
            </a:r>
            <a:r>
              <a:rPr lang="en-GB" dirty="0"/>
              <a:t> et al 1994)</a:t>
            </a:r>
          </a:p>
          <a:p>
            <a:pPr marL="285750" indent="-285750">
              <a:buFont typeface="Arial" panose="020B0604020202020204" pitchFamily="34" charset="0"/>
              <a:buChar char="•"/>
            </a:pPr>
            <a:r>
              <a:rPr lang="cs-CZ" dirty="0"/>
              <a:t>Zvýšené riziko úhynu </a:t>
            </a:r>
            <a:r>
              <a:rPr lang="en-GB" dirty="0"/>
              <a:t>– HR 2</a:t>
            </a:r>
            <a:r>
              <a:rPr lang="cs-CZ" dirty="0"/>
              <a:t>,</a:t>
            </a:r>
            <a:r>
              <a:rPr lang="en-GB" dirty="0"/>
              <a:t>4-2</a:t>
            </a:r>
            <a:r>
              <a:rPr lang="cs-CZ" dirty="0"/>
              <a:t>,</a:t>
            </a:r>
            <a:r>
              <a:rPr lang="en-GB" dirty="0"/>
              <a:t>9 (Gulliksen et al., 2009)</a:t>
            </a:r>
          </a:p>
          <a:p>
            <a:pPr marL="285750" indent="-285750">
              <a:buFont typeface="Arial" panose="020B0604020202020204" pitchFamily="34" charset="0"/>
              <a:buChar char="•"/>
            </a:pPr>
            <a:r>
              <a:rPr lang="cs-CZ" dirty="0"/>
              <a:t>Roste pravděpodobnost vyššího věku při prvním otelení </a:t>
            </a:r>
            <a:r>
              <a:rPr lang="en-GB" dirty="0"/>
              <a:t>- HR 2.9 (Gulliksen et al., 2009)</a:t>
            </a:r>
          </a:p>
          <a:p>
            <a:pPr marL="285750" indent="-285750">
              <a:buFont typeface="Arial" panose="020B0604020202020204" pitchFamily="34" charset="0"/>
              <a:buChar char="•"/>
            </a:pPr>
            <a:r>
              <a:rPr lang="cs-CZ" dirty="0"/>
              <a:t>Snížená produkce ECM mléka</a:t>
            </a:r>
            <a:r>
              <a:rPr lang="en-GB" dirty="0"/>
              <a:t> (</a:t>
            </a:r>
            <a:r>
              <a:rPr lang="en-GB" dirty="0" err="1"/>
              <a:t>Svensson</a:t>
            </a:r>
            <a:r>
              <a:rPr lang="en-GB" dirty="0"/>
              <a:t> a </a:t>
            </a:r>
            <a:r>
              <a:rPr lang="en-GB" dirty="0" err="1"/>
              <a:t>Hultgen</a:t>
            </a:r>
            <a:r>
              <a:rPr lang="en-GB" dirty="0"/>
              <a:t>, 2008)</a:t>
            </a:r>
          </a:p>
          <a:p>
            <a:pPr marL="285750" indent="-285750">
              <a:buFont typeface="Arial" panose="020B0604020202020204" pitchFamily="34" charset="0"/>
              <a:buChar char="•"/>
            </a:pPr>
            <a:r>
              <a:rPr lang="cs-CZ" dirty="0"/>
              <a:t>V mléčném výkrmu telat se zvyšuje mortalita, snižuje živá hmotnost ve 30 dnech, není kompenzační růst do porážky</a:t>
            </a:r>
            <a:r>
              <a:rPr lang="en-GB" dirty="0"/>
              <a:t> (</a:t>
            </a:r>
            <a:r>
              <a:rPr lang="en-GB" dirty="0" err="1"/>
              <a:t>Ganaba</a:t>
            </a:r>
            <a:r>
              <a:rPr lang="en-GB" dirty="0"/>
              <a:t> et al., 1995)</a:t>
            </a:r>
          </a:p>
          <a:p>
            <a:endParaRPr lang="en-GB" sz="1000" dirty="0"/>
          </a:p>
        </p:txBody>
      </p:sp>
      <p:sp>
        <p:nvSpPr>
          <p:cNvPr id="7" name="TextBox 6">
            <a:extLst>
              <a:ext uri="{FF2B5EF4-FFF2-40B4-BE49-F238E27FC236}">
                <a16:creationId xmlns:a16="http://schemas.microsoft.com/office/drawing/2014/main" id="{450459FF-0613-4C40-998C-9CC3E2DD3503}"/>
              </a:ext>
            </a:extLst>
          </p:cNvPr>
          <p:cNvSpPr txBox="1"/>
          <p:nvPr/>
        </p:nvSpPr>
        <p:spPr>
          <a:xfrm>
            <a:off x="539552" y="188640"/>
            <a:ext cx="6408712" cy="584775"/>
          </a:xfrm>
          <a:prstGeom prst="rect">
            <a:avLst/>
          </a:prstGeom>
          <a:noFill/>
        </p:spPr>
        <p:txBody>
          <a:bodyPr wrap="square" rtlCol="0">
            <a:spAutoFit/>
          </a:bodyPr>
          <a:lstStyle/>
          <a:p>
            <a:r>
              <a:rPr lang="cs-CZ" sz="3200" dirty="0"/>
              <a:t>PRŮJMY</a:t>
            </a:r>
            <a:r>
              <a:rPr lang="en-GB" dirty="0"/>
              <a:t> ~  </a:t>
            </a:r>
            <a:r>
              <a:rPr lang="en-GB" sz="2400" dirty="0"/>
              <a:t>€60-€115 </a:t>
            </a:r>
            <a:r>
              <a:rPr lang="cs-CZ" sz="2400" dirty="0"/>
              <a:t>na tele</a:t>
            </a:r>
            <a:endParaRPr lang="en-GB" sz="2400" dirty="0"/>
          </a:p>
        </p:txBody>
      </p:sp>
      <p:pic>
        <p:nvPicPr>
          <p:cNvPr id="3" name="Picture 2">
            <a:extLst>
              <a:ext uri="{FF2B5EF4-FFF2-40B4-BE49-F238E27FC236}">
                <a16:creationId xmlns:a16="http://schemas.microsoft.com/office/drawing/2014/main" id="{707A7A5E-72BC-4C53-8EF7-9C3BB6F56D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9552" y="1700808"/>
            <a:ext cx="2804341" cy="4032448"/>
          </a:xfrm>
          <a:prstGeom prst="rect">
            <a:avLst/>
          </a:prstGeom>
        </p:spPr>
      </p:pic>
    </p:spTree>
    <p:extLst>
      <p:ext uri="{BB962C8B-B14F-4D97-AF65-F5344CB8AC3E}">
        <p14:creationId xmlns:p14="http://schemas.microsoft.com/office/powerpoint/2010/main" val="1414198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0462.jpg"/>
          <p:cNvPicPr>
            <a:picLocks noChangeAspect="1"/>
          </p:cNvPicPr>
          <p:nvPr/>
        </p:nvPicPr>
        <p:blipFill>
          <a:blip r:embed="rId2" cstate="screen"/>
          <a:stretch>
            <a:fillRect/>
          </a:stretch>
        </p:blipFill>
        <p:spPr>
          <a:xfrm>
            <a:off x="0" y="857250"/>
            <a:ext cx="9144000" cy="5143500"/>
          </a:xfrm>
          <a:prstGeom prst="rect">
            <a:avLst/>
          </a:prstGeom>
        </p:spPr>
      </p:pic>
      <p:sp>
        <p:nvSpPr>
          <p:cNvPr id="3" name="TextBox 2"/>
          <p:cNvSpPr txBox="1"/>
          <p:nvPr/>
        </p:nvSpPr>
        <p:spPr>
          <a:xfrm>
            <a:off x="428596" y="6143644"/>
            <a:ext cx="8424936" cy="461665"/>
          </a:xfrm>
          <a:prstGeom prst="rect">
            <a:avLst/>
          </a:prstGeom>
          <a:noFill/>
        </p:spPr>
        <p:txBody>
          <a:bodyPr wrap="square" rtlCol="0">
            <a:spAutoFit/>
          </a:bodyPr>
          <a:lstStyle/>
          <a:p>
            <a:pPr algn="ctr"/>
            <a:r>
              <a:rPr lang="cs-CZ" sz="2400" b="1" dirty="0">
                <a:latin typeface="Arial" pitchFamily="34" charset="0"/>
                <a:cs typeface="Arial" pitchFamily="34" charset="0"/>
              </a:rPr>
              <a:t>USNADŇUJE ČIŠTĚNÍ </a:t>
            </a:r>
            <a:r>
              <a:rPr lang="en-GB" sz="2400" b="1" dirty="0">
                <a:latin typeface="Arial" pitchFamily="34" charset="0"/>
                <a:cs typeface="Arial" pitchFamily="34" charset="0"/>
              </a:rPr>
              <a:t>– </a:t>
            </a:r>
            <a:r>
              <a:rPr lang="cs-CZ" sz="2400" b="1" dirty="0">
                <a:latin typeface="Arial" pitchFamily="34" charset="0"/>
                <a:cs typeface="Arial" pitchFamily="34" charset="0"/>
              </a:rPr>
              <a:t>A DODÁVÁ BARVU</a:t>
            </a:r>
            <a:r>
              <a:rPr lang="en-GB" sz="2400" b="1" dirty="0">
                <a:latin typeface="Arial" pitchFamily="34" charset="0"/>
                <a:cs typeface="Arial" pitchFamily="34" charset="0"/>
              </a:rPr>
              <a:t>...</a:t>
            </a:r>
          </a:p>
        </p:txBody>
      </p:sp>
      <p:pic>
        <p:nvPicPr>
          <p:cNvPr id="4" name="Picture 3" descr="lmsheader"/>
          <p:cNvPicPr>
            <a:picLocks noChangeAspect="1" noChangeArrowheads="1"/>
          </p:cNvPicPr>
          <p:nvPr/>
        </p:nvPicPr>
        <p:blipFill>
          <a:blip r:embed="rId3" cstate="screen"/>
          <a:srcRect/>
          <a:stretch>
            <a:fillRect/>
          </a:stretch>
        </p:blipFill>
        <p:spPr bwMode="auto">
          <a:xfrm>
            <a:off x="5451" y="0"/>
            <a:ext cx="9138549" cy="1365228"/>
          </a:xfrm>
          <a:prstGeom prst="rect">
            <a:avLst/>
          </a:prstGeom>
          <a:noFill/>
          <a:ln w="9525">
            <a:noFill/>
            <a:miter lim="800000"/>
            <a:headEnd/>
            <a:tailEnd/>
          </a:ln>
        </p:spPr>
      </p:pic>
      <p:sp>
        <p:nvSpPr>
          <p:cNvPr id="5" name="TextBox 4"/>
          <p:cNvSpPr txBox="1"/>
          <p:nvPr/>
        </p:nvSpPr>
        <p:spPr>
          <a:xfrm>
            <a:off x="714348" y="285728"/>
            <a:ext cx="4143404" cy="646331"/>
          </a:xfrm>
          <a:prstGeom prst="rect">
            <a:avLst/>
          </a:prstGeom>
          <a:noFill/>
        </p:spPr>
        <p:txBody>
          <a:bodyPr wrap="square" rtlCol="0">
            <a:spAutoFit/>
          </a:bodyPr>
          <a:lstStyle/>
          <a:p>
            <a:r>
              <a:rPr lang="en-GB" sz="3600" dirty="0">
                <a:latin typeface="Arial" pitchFamily="34" charset="0"/>
                <a:cs typeface="Arial" pitchFamily="34" charset="0"/>
              </a:rPr>
              <a:t>EASI CLEAN</a:t>
            </a:r>
          </a:p>
        </p:txBody>
      </p:sp>
    </p:spTree>
    <p:extLst>
      <p:ext uri="{BB962C8B-B14F-4D97-AF65-F5344CB8AC3E}">
        <p14:creationId xmlns:p14="http://schemas.microsoft.com/office/powerpoint/2010/main" val="964063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2352</TotalTime>
  <Words>1956</Words>
  <Application>Microsoft Office PowerPoint</Application>
  <PresentationFormat>Předvádění na obrazovce (4:3)</PresentationFormat>
  <Paragraphs>288</Paragraphs>
  <Slides>35</Slides>
  <Notes>33</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35</vt:i4>
      </vt:variant>
    </vt:vector>
  </HeadingPairs>
  <TitlesOfParts>
    <vt:vector size="42" baseType="lpstr">
      <vt:lpstr>Arial</vt:lpstr>
      <vt:lpstr>Arial Black</vt:lpstr>
      <vt:lpstr>Calibri</vt:lpstr>
      <vt:lpstr>Times New Roman</vt:lpstr>
      <vt:lpstr>Wingdings</vt:lpstr>
      <vt:lpstr>Office Theme</vt:lpstr>
      <vt:lpstr>1_Office Theme</vt:lpstr>
      <vt:lpstr> SYSTÉMY PRO MLADÝ SKOT Vliv prostředí, hygieny a ustájení na odchov telat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Rychlost vzduchu</vt:lpstr>
      <vt:lpstr>Prezentace aplikace PowerPoint</vt:lpstr>
      <vt:lpstr>Prezentace aplikace PowerPoint</vt:lpstr>
      <vt:lpstr>Prezentace aplikace PowerPoint</vt:lpstr>
      <vt:lpstr>Prezentace aplikace PowerPoint</vt:lpstr>
    </vt:vector>
  </TitlesOfParts>
  <Company>University of Aberdeen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soi413</dc:creator>
  <cp:lastModifiedBy>Dana Kumprechtova</cp:lastModifiedBy>
  <cp:revision>235</cp:revision>
  <dcterms:created xsi:type="dcterms:W3CDTF">2010-09-23T11:15:18Z</dcterms:created>
  <dcterms:modified xsi:type="dcterms:W3CDTF">2018-04-04T12:19:09Z</dcterms:modified>
</cp:coreProperties>
</file>